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Noto Serif Bold" charset="1" panose="02020800060500020200"/>
      <p:regular r:id="rId22"/>
    </p:embeddedFont>
    <p:embeddedFont>
      <p:font typeface="Open Sans Bold" charset="1" panose="020B0806030504020204"/>
      <p:regular r:id="rId23"/>
    </p:embeddedFont>
    <p:embeddedFont>
      <p:font typeface="Open Sans" charset="1" panose="020B0606030504020204"/>
      <p:regular r:id="rId24"/>
    </p:embeddedFont>
    <p:embeddedFont>
      <p:font typeface="Open Sans Bold Italics" charset="1" panose="020B0806030504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44.jpeg" Type="http://schemas.openxmlformats.org/officeDocument/2006/relationships/image"/><Relationship Id="rId13" Target="../media/VAGp0BII8Kw.mp4" Type="http://schemas.openxmlformats.org/officeDocument/2006/relationships/video"/><Relationship Id="rId14" Target="../media/VAGp0BII8Kw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45.jpeg" Type="http://schemas.openxmlformats.org/officeDocument/2006/relationships/image"/><Relationship Id="rId13" Target="../media/VAGpirTsh9Q.mp4" Type="http://schemas.openxmlformats.org/officeDocument/2006/relationships/video"/><Relationship Id="rId14" Target="../media/VAGpirTsh9Q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2" Target="https://agenciagov.ebc.com.br/noticias/202310/alzheimer-condicao-afeta-1-2-milhao-de-pessoas-no-brasil" TargetMode="External" Type="http://schemas.openxmlformats.org/officeDocument/2006/relationships/hyperlink"/><Relationship Id="rId3" Target="https://aws.amazon.com/pt/solutions/case-studies/nestle-aws-iot-case-study/" TargetMode="External" Type="http://schemas.openxmlformats.org/officeDocument/2006/relationships/hyperlink"/><Relationship Id="rId4" Target="https://docs.aws.amazon.com/iot/latest/developerguide/what-is-aws-iot.html" TargetMode="External" Type="http://schemas.openxmlformats.org/officeDocument/2006/relationships/hyperlink"/><Relationship Id="rId5" Target="https://docs.aws.amazon.com/iot/latest/developerguide/security-best-practices.html" TargetMode="External" Type="http://schemas.openxmlformats.org/officeDocument/2006/relationships/hyperlink"/><Relationship Id="rId6" Target="https://g1.globo.com/saude/noticia/2024/01/02/por-que-mortes-de-idosos-por-quedas-quase-dobraram-em-10-anos-no-brasil.ghtml" TargetMode="External" Type="http://schemas.openxmlformats.org/officeDocument/2006/relationships/hyperlink"/><Relationship Id="rId7" Target="https://ric.cps.sp.gov.br/bitstream/123456789/8256/1/ensino_medio_integrado_ao_t%c3%a9cnico_em_eletrotecnica_2021_2_Larissa_Winne_Neri_Oliveira_Bezerra_Kit_Casa_Iteligente_segura_para_idosos.pdf" TargetMode="External" Type="http://schemas.openxmlformats.org/officeDocument/2006/relationships/hyperlink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2" Target="https://doi.org/10.1590/1413-2311.225.85428" TargetMode="External" Type="http://schemas.openxmlformats.org/officeDocument/2006/relationships/hyperlink"/><Relationship Id="rId3" Target="https://media.proquest.com/media/hms/PFT/1/wymha?_s=pU5tzch%2FZ5ZCDGl%2Bm%2FA22T6F22c%3D" TargetMode="External" Type="http://schemas.openxmlformats.org/officeDocument/2006/relationships/hyperlink"/><Relationship Id="rId4" Target="https://agenciadenoticias.ibge.gov.br/agencia-noticias/2012-agencia-de-noticias/noticias/41984-em-2023-expectativa-de-vida-chega-aos-76-4-anos-e-supera-patamar-pre-pandemia" TargetMode="External" Type="http://schemas.openxmlformats.org/officeDocument/2006/relationships/hyperlink"/><Relationship Id="rId5" Target="https://doi.org/10.1093/qjmed/94.10.521" TargetMode="External" Type="http://schemas.openxmlformats.org/officeDocument/2006/relationships/hyperlink"/><Relationship Id="rId6" Target="https://g1.globo.com/politica/noticia/2023/06/19/denuncias-de-abandono-de-idosos-crescem-855percent-em-2023-aponta-ministerio-dos-direitos-humanos.ghtml" TargetMode="External" Type="http://schemas.openxmlformats.org/officeDocument/2006/relationships/hyperlink"/><Relationship Id="rId7" Target="https://aws.amazon.com/pt/solutions/case-studies/nestle-aws-iot-case-study/" TargetMode="External" Type="http://schemas.openxmlformats.org/officeDocument/2006/relationships/hyperlink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2" Target="https://doi.org/10.23925/2176-901X.2022v25i1p227-249" TargetMode="External" Type="http://schemas.openxmlformats.org/officeDocument/2006/relationships/hyperlink"/><Relationship Id="rId3" Target="https://doi.org/10.5935/1414-8145.20160048" TargetMode="External" Type="http://schemas.openxmlformats.org/officeDocument/2006/relationships/hyperlink"/><Relationship Id="rId4" Target="https://www.jornaldebrasilia.com.br/noticias/cartilha-reforca-cuidados-e-prevencao-de-acidentes-entre-idosos/" TargetMode="External" Type="http://schemas.openxmlformats.org/officeDocument/2006/relationships/hyperlink"/><Relationship Id="rId5" Target="https://www.msdmanuals.com/pt/profissional/geriatria/quedas-em-idosos/quedas-em-idosos" TargetMode="External" Type="http://schemas.openxmlformats.org/officeDocument/2006/relationships/hyperlink"/><Relationship Id="rId6" Target="https://doi.org/10.1590/0104-0707201500003970014" TargetMode="External" Type="http://schemas.openxmlformats.org/officeDocument/2006/relationships/hyperlink"/><Relationship Id="rId7" Target="https://blog.telehelp.com.br/botao-de-emergencia-para-idosos-confira-a-importancia/" TargetMode="External" Type="http://schemas.openxmlformats.org/officeDocument/2006/relationships/hyperlink"/><Relationship Id="rId8" Target="https://dx.doi.org/10.6018/eglobal.502451" TargetMode="External" Type="http://schemas.openxmlformats.org/officeDocument/2006/relationships/hyperlink"/><Relationship Id="rId9" Target="../media/image4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2" Target="https://uferj.com.br/dicas-de-saude-e-prevencao/tecnologia-assistiva-para-idosos-promovendo-independencia-e-seguranca/" TargetMode="External" Type="http://schemas.openxmlformats.org/officeDocument/2006/relationships/hyperlink"/><Relationship Id="rId3" Target="https://www.sciencedirect.com/science/article/pii/S0149763418306456" TargetMode="External" Type="http://schemas.openxmlformats.org/officeDocument/2006/relationships/hyperlink"/><Relationship Id="rId4" Target="https://www.cofen.gov.br/estudo-inedito-sobre-a-demencia-estima-que-cerca-de-85-da-populacao-idosa-convivem-com-a-doenca/" TargetMode="External" Type="http://schemas.openxmlformats.org/officeDocument/2006/relationships/hyperlink"/><Relationship Id="rId5" Target="https://doi.org/10.11606/D.82.2016.tde-22062016-112424" TargetMode="External" Type="http://schemas.openxmlformats.org/officeDocument/2006/relationships/hyperlink"/><Relationship Id="rId6" Target="http://dx.doi.org/10.22214/ijraset.2022.39802" TargetMode="External" Type="http://schemas.openxmlformats.org/officeDocument/2006/relationships/hyperlink"/><Relationship Id="rId7" Target="https://doi.org/10.5935/0103-507X.20200074" TargetMode="External" Type="http://schemas.openxmlformats.org/officeDocument/2006/relationships/hyperlink"/><Relationship Id="rId8" Target="https://doi.org/10.48550/arXiv.1903.03219" TargetMode="External" Type="http://schemas.openxmlformats.org/officeDocument/2006/relationships/hyperlink"/><Relationship Id="rId9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jpeg" Type="http://schemas.openxmlformats.org/officeDocument/2006/relationships/image"/><Relationship Id="rId7" Target="../media/VAGpif4r_po.mp4" Type="http://schemas.openxmlformats.org/officeDocument/2006/relationships/video"/><Relationship Id="rId8" Target="../media/VAGpif4r_po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0.pn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20.png" Type="http://schemas.openxmlformats.org/officeDocument/2006/relationships/image"/><Relationship Id="rId16" Target="../media/image21.svg" Type="http://schemas.openxmlformats.org/officeDocument/2006/relationships/image"/><Relationship Id="rId17" Target="../media/image22.png" Type="http://schemas.openxmlformats.org/officeDocument/2006/relationships/image"/><Relationship Id="rId18" Target="../media/image23.png" Type="http://schemas.openxmlformats.org/officeDocument/2006/relationships/image"/><Relationship Id="rId19" Target="../media/image24.svg" Type="http://schemas.openxmlformats.org/officeDocument/2006/relationships/image"/><Relationship Id="rId2" Target="../media/image3.png" Type="http://schemas.openxmlformats.org/officeDocument/2006/relationships/image"/><Relationship Id="rId20" Target="../media/image25.png" Type="http://schemas.openxmlformats.org/officeDocument/2006/relationships/image"/><Relationship Id="rId21" Target="../media/image26.svg" Type="http://schemas.openxmlformats.org/officeDocument/2006/relationships/image"/><Relationship Id="rId22" Target="../media/image27.png" Type="http://schemas.openxmlformats.org/officeDocument/2006/relationships/image"/><Relationship Id="rId23" Target="../media/image28.svg" Type="http://schemas.openxmlformats.org/officeDocument/2006/relationships/image"/><Relationship Id="rId24" Target="../media/image29.png" Type="http://schemas.openxmlformats.org/officeDocument/2006/relationships/image"/><Relationship Id="rId25" Target="../media/image30.svg" Type="http://schemas.openxmlformats.org/officeDocument/2006/relationships/image"/><Relationship Id="rId26" Target="../media/image31.png" Type="http://schemas.openxmlformats.org/officeDocument/2006/relationships/image"/><Relationship Id="rId27" Target="../media/image32.png" Type="http://schemas.openxmlformats.org/officeDocument/2006/relationships/image"/><Relationship Id="rId28" Target="../media/image3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11.png" Type="http://schemas.openxmlformats.org/officeDocument/2006/relationships/image"/><Relationship Id="rId14" Target="../media/image1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37.jpeg" Type="http://schemas.openxmlformats.org/officeDocument/2006/relationships/image"/><Relationship Id="rId14" Target="../media/VAGpiPxDxw4.mp4" Type="http://schemas.openxmlformats.org/officeDocument/2006/relationships/video"/><Relationship Id="rId15" Target="../media/VAGpiPxDxw4.mp4" Type="http://schemas.microsoft.com/office/2007/relationships/media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40.png" Type="http://schemas.openxmlformats.org/officeDocument/2006/relationships/image"/><Relationship Id="rId16" Target="../media/image41.svg" Type="http://schemas.openxmlformats.org/officeDocument/2006/relationships/image"/><Relationship Id="rId17" Target="../media/image42.png" Type="http://schemas.openxmlformats.org/officeDocument/2006/relationships/image"/><Relationship Id="rId18" Target="../media/image43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64293" y="6358533"/>
            <a:ext cx="8393014" cy="11486474"/>
          </a:xfrm>
          <a:custGeom>
            <a:avLst/>
            <a:gdLst/>
            <a:ahLst/>
            <a:cxnLst/>
            <a:rect r="r" b="b" t="t" l="l"/>
            <a:pathLst>
              <a:path h="11486474" w="8393014">
                <a:moveTo>
                  <a:pt x="0" y="0"/>
                </a:moveTo>
                <a:lnTo>
                  <a:pt x="8393013" y="0"/>
                </a:lnTo>
                <a:lnTo>
                  <a:pt x="8393013" y="11486474"/>
                </a:lnTo>
                <a:lnTo>
                  <a:pt x="0" y="1148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93397" y="6358533"/>
            <a:ext cx="8393014" cy="11486474"/>
          </a:xfrm>
          <a:custGeom>
            <a:avLst/>
            <a:gdLst/>
            <a:ahLst/>
            <a:cxnLst/>
            <a:rect r="r" b="b" t="t" l="l"/>
            <a:pathLst>
              <a:path h="11486474" w="8393014">
                <a:moveTo>
                  <a:pt x="0" y="0"/>
                </a:moveTo>
                <a:lnTo>
                  <a:pt x="8393014" y="0"/>
                </a:lnTo>
                <a:lnTo>
                  <a:pt x="8393014" y="11486474"/>
                </a:lnTo>
                <a:lnTo>
                  <a:pt x="0" y="1148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83892" y="5684811"/>
            <a:ext cx="8393014" cy="11486474"/>
          </a:xfrm>
          <a:custGeom>
            <a:avLst/>
            <a:gdLst/>
            <a:ahLst/>
            <a:cxnLst/>
            <a:rect r="r" b="b" t="t" l="l"/>
            <a:pathLst>
              <a:path h="11486474" w="8393014">
                <a:moveTo>
                  <a:pt x="0" y="0"/>
                </a:moveTo>
                <a:lnTo>
                  <a:pt x="8393014" y="0"/>
                </a:lnTo>
                <a:lnTo>
                  <a:pt x="8393014" y="11486473"/>
                </a:lnTo>
                <a:lnTo>
                  <a:pt x="0" y="11486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8198229" y="-4501773"/>
            <a:ext cx="24778628" cy="24778628"/>
          </a:xfrm>
          <a:custGeom>
            <a:avLst/>
            <a:gdLst/>
            <a:ahLst/>
            <a:cxnLst/>
            <a:rect r="r" b="b" t="t" l="l"/>
            <a:pathLst>
              <a:path h="24778628" w="24778628">
                <a:moveTo>
                  <a:pt x="0" y="0"/>
                </a:moveTo>
                <a:lnTo>
                  <a:pt x="24778628" y="0"/>
                </a:lnTo>
                <a:lnTo>
                  <a:pt x="24778628" y="24778629"/>
                </a:lnTo>
                <a:lnTo>
                  <a:pt x="0" y="247786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99185" y="-12591521"/>
            <a:ext cx="25183042" cy="25183042"/>
          </a:xfrm>
          <a:custGeom>
            <a:avLst/>
            <a:gdLst/>
            <a:ahLst/>
            <a:cxnLst/>
            <a:rect r="r" b="b" t="t" l="l"/>
            <a:pathLst>
              <a:path h="25183042" w="25183042">
                <a:moveTo>
                  <a:pt x="0" y="0"/>
                </a:moveTo>
                <a:lnTo>
                  <a:pt x="25183042" y="0"/>
                </a:lnTo>
                <a:lnTo>
                  <a:pt x="25183042" y="25183042"/>
                </a:lnTo>
                <a:lnTo>
                  <a:pt x="0" y="251830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3290577" y="-1698235"/>
            <a:ext cx="52931519" cy="8979929"/>
            <a:chOff x="0" y="0"/>
            <a:chExt cx="70575359" cy="1197323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1359756"/>
              <a:ext cx="34299943" cy="9664546"/>
              <a:chOff x="0" y="0"/>
              <a:chExt cx="6775297" cy="190904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775297" cy="1909046"/>
              </a:xfrm>
              <a:custGeom>
                <a:avLst/>
                <a:gdLst/>
                <a:ahLst/>
                <a:cxnLst/>
                <a:rect r="r" b="b" t="t" l="l"/>
                <a:pathLst>
                  <a:path h="1909046" w="6775297">
                    <a:moveTo>
                      <a:pt x="0" y="0"/>
                    </a:moveTo>
                    <a:lnTo>
                      <a:pt x="6775297" y="0"/>
                    </a:lnTo>
                    <a:lnTo>
                      <a:pt x="6775297" y="1909046"/>
                    </a:lnTo>
                    <a:lnTo>
                      <a:pt x="0" y="190904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6775297" cy="19471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36275416" y="1424670"/>
              <a:ext cx="34299943" cy="9664546"/>
              <a:chOff x="0" y="0"/>
              <a:chExt cx="6775297" cy="190904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775297" cy="1909046"/>
              </a:xfrm>
              <a:custGeom>
                <a:avLst/>
                <a:gdLst/>
                <a:ahLst/>
                <a:cxnLst/>
                <a:rect r="r" b="b" t="t" l="l"/>
                <a:pathLst>
                  <a:path h="1909046" w="6775297">
                    <a:moveTo>
                      <a:pt x="0" y="0"/>
                    </a:moveTo>
                    <a:lnTo>
                      <a:pt x="6775297" y="0"/>
                    </a:lnTo>
                    <a:lnTo>
                      <a:pt x="6775297" y="1909046"/>
                    </a:lnTo>
                    <a:lnTo>
                      <a:pt x="0" y="190904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6775297" cy="19471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33754680" y="0"/>
              <a:ext cx="3508602" cy="9664546"/>
              <a:chOff x="0" y="0"/>
              <a:chExt cx="693057" cy="190904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93057" cy="1909046"/>
              </a:xfrm>
              <a:custGeom>
                <a:avLst/>
                <a:gdLst/>
                <a:ahLst/>
                <a:cxnLst/>
                <a:rect r="r" b="b" t="t" l="l"/>
                <a:pathLst>
                  <a:path h="1909046" w="693057">
                    <a:moveTo>
                      <a:pt x="0" y="0"/>
                    </a:moveTo>
                    <a:lnTo>
                      <a:pt x="693057" y="0"/>
                    </a:lnTo>
                    <a:lnTo>
                      <a:pt x="693057" y="1909046"/>
                    </a:lnTo>
                    <a:lnTo>
                      <a:pt x="0" y="190904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693057" cy="19471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-2084791">
              <a:off x="35681283" y="9135198"/>
              <a:ext cx="919480" cy="1786347"/>
              <a:chOff x="0" y="0"/>
              <a:chExt cx="181626" cy="352859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81626" cy="352859"/>
              </a:xfrm>
              <a:custGeom>
                <a:avLst/>
                <a:gdLst/>
                <a:ahLst/>
                <a:cxnLst/>
                <a:rect r="r" b="b" t="t" l="l"/>
                <a:pathLst>
                  <a:path h="352859" w="181626">
                    <a:moveTo>
                      <a:pt x="0" y="0"/>
                    </a:moveTo>
                    <a:lnTo>
                      <a:pt x="181626" y="0"/>
                    </a:lnTo>
                    <a:lnTo>
                      <a:pt x="181626" y="352859"/>
                    </a:lnTo>
                    <a:lnTo>
                      <a:pt x="0" y="3528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81626" cy="3909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2081459">
              <a:off x="33908098" y="9135324"/>
              <a:ext cx="919480" cy="1786347"/>
              <a:chOff x="0" y="0"/>
              <a:chExt cx="181626" cy="352859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81626" cy="352859"/>
              </a:xfrm>
              <a:custGeom>
                <a:avLst/>
                <a:gdLst/>
                <a:ahLst/>
                <a:cxnLst/>
                <a:rect r="r" b="b" t="t" l="l"/>
                <a:pathLst>
                  <a:path h="352859" w="181626">
                    <a:moveTo>
                      <a:pt x="0" y="0"/>
                    </a:moveTo>
                    <a:lnTo>
                      <a:pt x="181626" y="0"/>
                    </a:lnTo>
                    <a:lnTo>
                      <a:pt x="181626" y="352859"/>
                    </a:lnTo>
                    <a:lnTo>
                      <a:pt x="0" y="3528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181626" cy="3909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37974398" y="10131129"/>
              <a:ext cx="237072" cy="1786347"/>
              <a:chOff x="0" y="0"/>
              <a:chExt cx="46829" cy="352859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46829" cy="352859"/>
              </a:xfrm>
              <a:custGeom>
                <a:avLst/>
                <a:gdLst/>
                <a:ahLst/>
                <a:cxnLst/>
                <a:rect r="r" b="b" t="t" l="l"/>
                <a:pathLst>
                  <a:path h="352859" w="46829">
                    <a:moveTo>
                      <a:pt x="0" y="0"/>
                    </a:moveTo>
                    <a:lnTo>
                      <a:pt x="46829" y="0"/>
                    </a:lnTo>
                    <a:lnTo>
                      <a:pt x="46829" y="352859"/>
                    </a:lnTo>
                    <a:lnTo>
                      <a:pt x="0" y="3528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46829" cy="3909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660212">
              <a:off x="38143075" y="10116482"/>
              <a:ext cx="196182" cy="1786347"/>
              <a:chOff x="0" y="0"/>
              <a:chExt cx="38752" cy="35285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8752" cy="352859"/>
              </a:xfrm>
              <a:custGeom>
                <a:avLst/>
                <a:gdLst/>
                <a:ahLst/>
                <a:cxnLst/>
                <a:rect r="r" b="b" t="t" l="l"/>
                <a:pathLst>
                  <a:path h="352859" w="38752">
                    <a:moveTo>
                      <a:pt x="0" y="0"/>
                    </a:moveTo>
                    <a:lnTo>
                      <a:pt x="38752" y="0"/>
                    </a:lnTo>
                    <a:lnTo>
                      <a:pt x="38752" y="352859"/>
                    </a:lnTo>
                    <a:lnTo>
                      <a:pt x="0" y="3528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38752" cy="3909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-994924">
              <a:off x="37764466" y="10196042"/>
              <a:ext cx="196182" cy="1786347"/>
              <a:chOff x="0" y="0"/>
              <a:chExt cx="38752" cy="352859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8752" cy="352859"/>
              </a:xfrm>
              <a:custGeom>
                <a:avLst/>
                <a:gdLst/>
                <a:ahLst/>
                <a:cxnLst/>
                <a:rect r="r" b="b" t="t" l="l"/>
                <a:pathLst>
                  <a:path h="352859" w="38752">
                    <a:moveTo>
                      <a:pt x="0" y="0"/>
                    </a:moveTo>
                    <a:lnTo>
                      <a:pt x="38752" y="0"/>
                    </a:lnTo>
                    <a:lnTo>
                      <a:pt x="38752" y="352859"/>
                    </a:lnTo>
                    <a:lnTo>
                      <a:pt x="0" y="3528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38752" cy="3909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32" id="32"/>
          <p:cNvSpPr/>
          <p:nvPr/>
        </p:nvSpPr>
        <p:spPr>
          <a:xfrm>
            <a:off x="-119473" y="6519504"/>
            <a:ext cx="12503364" cy="48685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13865497" y="6568189"/>
            <a:ext cx="1074212" cy="0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13099586" y="5499687"/>
            <a:ext cx="765911" cy="1068502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flipV="true">
            <a:off x="12383892" y="5499687"/>
            <a:ext cx="715694" cy="1068502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14939709" y="6568189"/>
            <a:ext cx="299274" cy="791919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H="true">
            <a:off x="15238983" y="6568189"/>
            <a:ext cx="200288" cy="791919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15439270" y="6519504"/>
            <a:ext cx="4584925" cy="0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451266" y="6821421"/>
            <a:ext cx="3354588" cy="3465579"/>
          </a:xfrm>
          <a:custGeom>
            <a:avLst/>
            <a:gdLst/>
            <a:ahLst/>
            <a:cxnLst/>
            <a:rect r="r" b="b" t="t" l="l"/>
            <a:pathLst>
              <a:path h="3465579" w="3354588">
                <a:moveTo>
                  <a:pt x="0" y="0"/>
                </a:moveTo>
                <a:lnTo>
                  <a:pt x="3354587" y="0"/>
                </a:lnTo>
                <a:lnTo>
                  <a:pt x="3354587" y="3465579"/>
                </a:lnTo>
                <a:lnTo>
                  <a:pt x="0" y="34655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32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3805853" y="1333764"/>
            <a:ext cx="10676293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DSIM: Dispositivo de segurança inteligente de monitoramento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734088" y="3673255"/>
            <a:ext cx="9351801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Flávia Alessandra Elugo da Silva &amp; Gabriella Pereira Morais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298292" y="-5956590"/>
            <a:ext cx="8393014" cy="11486474"/>
          </a:xfrm>
          <a:custGeom>
            <a:avLst/>
            <a:gdLst/>
            <a:ahLst/>
            <a:cxnLst/>
            <a:rect r="r" b="b" t="t" l="l"/>
            <a:pathLst>
              <a:path h="11486474" w="8393014">
                <a:moveTo>
                  <a:pt x="0" y="0"/>
                </a:moveTo>
                <a:lnTo>
                  <a:pt x="8393014" y="0"/>
                </a:lnTo>
                <a:lnTo>
                  <a:pt x="8393014" y="11486474"/>
                </a:lnTo>
                <a:lnTo>
                  <a:pt x="0" y="1148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4298292" y="2201100"/>
            <a:ext cx="8393014" cy="11486474"/>
          </a:xfrm>
          <a:custGeom>
            <a:avLst/>
            <a:gdLst/>
            <a:ahLst/>
            <a:cxnLst/>
            <a:rect r="r" b="b" t="t" l="l"/>
            <a:pathLst>
              <a:path h="11486474" w="8393014">
                <a:moveTo>
                  <a:pt x="0" y="0"/>
                </a:moveTo>
                <a:lnTo>
                  <a:pt x="8393014" y="0"/>
                </a:lnTo>
                <a:lnTo>
                  <a:pt x="8393014" y="11486474"/>
                </a:lnTo>
                <a:lnTo>
                  <a:pt x="0" y="1148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8201015" y="-7596544"/>
            <a:ext cx="24778628" cy="24778628"/>
          </a:xfrm>
          <a:custGeom>
            <a:avLst/>
            <a:gdLst/>
            <a:ahLst/>
            <a:cxnLst/>
            <a:rect r="r" b="b" t="t" l="l"/>
            <a:pathLst>
              <a:path h="24778628" w="24778628">
                <a:moveTo>
                  <a:pt x="0" y="0"/>
                </a:moveTo>
                <a:lnTo>
                  <a:pt x="24778628" y="0"/>
                </a:lnTo>
                <a:lnTo>
                  <a:pt x="24778628" y="24778628"/>
                </a:lnTo>
                <a:lnTo>
                  <a:pt x="0" y="24778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837692" y="534475"/>
            <a:ext cx="25183042" cy="25183042"/>
          </a:xfrm>
          <a:custGeom>
            <a:avLst/>
            <a:gdLst/>
            <a:ahLst/>
            <a:cxnLst/>
            <a:rect r="r" b="b" t="t" l="l"/>
            <a:pathLst>
              <a:path h="25183042" w="25183042">
                <a:moveTo>
                  <a:pt x="0" y="0"/>
                </a:moveTo>
                <a:lnTo>
                  <a:pt x="25183042" y="0"/>
                </a:lnTo>
                <a:lnTo>
                  <a:pt x="25183042" y="25183043"/>
                </a:lnTo>
                <a:lnTo>
                  <a:pt x="0" y="25183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76908" y="-681922"/>
            <a:ext cx="25724957" cy="14607481"/>
            <a:chOff x="0" y="0"/>
            <a:chExt cx="6775297" cy="38472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775297" cy="3847238"/>
            </a:xfrm>
            <a:custGeom>
              <a:avLst/>
              <a:gdLst/>
              <a:ahLst/>
              <a:cxnLst/>
              <a:rect r="r" b="b" t="t" l="l"/>
              <a:pathLst>
                <a:path h="3847238" w="6775297">
                  <a:moveTo>
                    <a:pt x="0" y="0"/>
                  </a:moveTo>
                  <a:lnTo>
                    <a:pt x="6775297" y="0"/>
                  </a:lnTo>
                  <a:lnTo>
                    <a:pt x="6775297" y="3847238"/>
                  </a:lnTo>
                  <a:lnTo>
                    <a:pt x="0" y="38472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775297" cy="3885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2476908" y="0"/>
            <a:ext cx="0" cy="11076976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28066" y="8324919"/>
            <a:ext cx="1601167" cy="1654144"/>
          </a:xfrm>
          <a:custGeom>
            <a:avLst/>
            <a:gdLst/>
            <a:ahLst/>
            <a:cxnLst/>
            <a:rect r="r" b="b" t="t" l="l"/>
            <a:pathLst>
              <a:path h="1654144" w="1601167">
                <a:moveTo>
                  <a:pt x="0" y="0"/>
                </a:moveTo>
                <a:lnTo>
                  <a:pt x="1601167" y="0"/>
                </a:lnTo>
                <a:lnTo>
                  <a:pt x="1601167" y="1654145"/>
                </a:lnTo>
                <a:lnTo>
                  <a:pt x="0" y="16541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32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5114516" y="2721444"/>
            <a:ext cx="10329483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89332" y="534475"/>
            <a:ext cx="1678635" cy="1441528"/>
          </a:xfrm>
          <a:custGeom>
            <a:avLst/>
            <a:gdLst/>
            <a:ahLst/>
            <a:cxnLst/>
            <a:rect r="r" b="b" t="t" l="l"/>
            <a:pathLst>
              <a:path h="1441528" w="1678635">
                <a:moveTo>
                  <a:pt x="0" y="0"/>
                </a:moveTo>
                <a:lnTo>
                  <a:pt x="1678635" y="0"/>
                </a:lnTo>
                <a:lnTo>
                  <a:pt x="1678635" y="1441528"/>
                </a:lnTo>
                <a:lnTo>
                  <a:pt x="0" y="14415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782912" y="8324919"/>
            <a:ext cx="1194342" cy="1194342"/>
            <a:chOff x="0" y="0"/>
            <a:chExt cx="1592456" cy="159245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592456" cy="1592456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7071" lIns="27071" bIns="27071" rIns="27071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35328" y="37255"/>
              <a:ext cx="1521800" cy="1521800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7071" lIns="27071" bIns="27071" rIns="27071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67940" y="155924"/>
              <a:ext cx="856576" cy="1280608"/>
            </a:xfrm>
            <a:custGeom>
              <a:avLst/>
              <a:gdLst/>
              <a:ahLst/>
              <a:cxnLst/>
              <a:rect r="r" b="b" t="t" l="l"/>
              <a:pathLst>
                <a:path h="1280608" w="856576">
                  <a:moveTo>
                    <a:pt x="0" y="0"/>
                  </a:moveTo>
                  <a:lnTo>
                    <a:pt x="856576" y="0"/>
                  </a:lnTo>
                  <a:lnTo>
                    <a:pt x="856576" y="1280608"/>
                  </a:lnTo>
                  <a:lnTo>
                    <a:pt x="0" y="1280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21" id="21"/>
          <p:cNvSpPr/>
          <p:nvPr/>
        </p:nvSpPr>
        <p:spPr>
          <a:xfrm flipH="true">
            <a:off x="-713927" y="2461050"/>
            <a:ext cx="3190835" cy="0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6341156" y="1612007"/>
            <a:ext cx="7876202" cy="108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42"/>
              </a:lnSpc>
              <a:spcBef>
                <a:spcPct val="0"/>
              </a:spcBef>
            </a:pPr>
            <a:r>
              <a:rPr lang="en-US" b="true" sz="6316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Resultado Obtido</a:t>
            </a:r>
          </a:p>
        </p:txBody>
      </p:sp>
      <p:pic>
        <p:nvPicPr>
          <p:cNvPr name="Picture 23" id="23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>
                  <p14:trim st="650.0000" end="0.3340"/>
                </p14:media>
              </p:ext>
            </p:extLst>
          </p:nvPr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6212170" y="3418631"/>
            <a:ext cx="8134175" cy="6100631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7447875" y="9726534"/>
            <a:ext cx="6898469" cy="44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2"/>
              </a:lnSpc>
              <a:spcBef>
                <a:spcPct val="0"/>
              </a:spcBef>
            </a:pPr>
            <a:r>
              <a:rPr lang="en-US" sz="26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Vídeo 3 </a:t>
            </a:r>
            <a:r>
              <a:rPr lang="en-US" sz="26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Teste do circuito</a:t>
            </a:r>
            <a:r>
              <a:rPr lang="en-US" sz="26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 Fonte: Autoral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298292" y="-5956590"/>
            <a:ext cx="8393014" cy="11486474"/>
          </a:xfrm>
          <a:custGeom>
            <a:avLst/>
            <a:gdLst/>
            <a:ahLst/>
            <a:cxnLst/>
            <a:rect r="r" b="b" t="t" l="l"/>
            <a:pathLst>
              <a:path h="11486474" w="8393014">
                <a:moveTo>
                  <a:pt x="0" y="0"/>
                </a:moveTo>
                <a:lnTo>
                  <a:pt x="8393014" y="0"/>
                </a:lnTo>
                <a:lnTo>
                  <a:pt x="8393014" y="11486474"/>
                </a:lnTo>
                <a:lnTo>
                  <a:pt x="0" y="1148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4298292" y="2201100"/>
            <a:ext cx="8393014" cy="11486474"/>
          </a:xfrm>
          <a:custGeom>
            <a:avLst/>
            <a:gdLst/>
            <a:ahLst/>
            <a:cxnLst/>
            <a:rect r="r" b="b" t="t" l="l"/>
            <a:pathLst>
              <a:path h="11486474" w="8393014">
                <a:moveTo>
                  <a:pt x="0" y="0"/>
                </a:moveTo>
                <a:lnTo>
                  <a:pt x="8393014" y="0"/>
                </a:lnTo>
                <a:lnTo>
                  <a:pt x="8393014" y="11486474"/>
                </a:lnTo>
                <a:lnTo>
                  <a:pt x="0" y="1148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8201015" y="-7596544"/>
            <a:ext cx="24778628" cy="24778628"/>
          </a:xfrm>
          <a:custGeom>
            <a:avLst/>
            <a:gdLst/>
            <a:ahLst/>
            <a:cxnLst/>
            <a:rect r="r" b="b" t="t" l="l"/>
            <a:pathLst>
              <a:path h="24778628" w="24778628">
                <a:moveTo>
                  <a:pt x="0" y="0"/>
                </a:moveTo>
                <a:lnTo>
                  <a:pt x="24778628" y="0"/>
                </a:lnTo>
                <a:lnTo>
                  <a:pt x="24778628" y="24778628"/>
                </a:lnTo>
                <a:lnTo>
                  <a:pt x="0" y="24778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837692" y="534475"/>
            <a:ext cx="25183042" cy="25183042"/>
          </a:xfrm>
          <a:custGeom>
            <a:avLst/>
            <a:gdLst/>
            <a:ahLst/>
            <a:cxnLst/>
            <a:rect r="r" b="b" t="t" l="l"/>
            <a:pathLst>
              <a:path h="25183042" w="25183042">
                <a:moveTo>
                  <a:pt x="0" y="0"/>
                </a:moveTo>
                <a:lnTo>
                  <a:pt x="25183042" y="0"/>
                </a:lnTo>
                <a:lnTo>
                  <a:pt x="25183042" y="25183043"/>
                </a:lnTo>
                <a:lnTo>
                  <a:pt x="0" y="25183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76908" y="-681922"/>
            <a:ext cx="25724957" cy="14607481"/>
            <a:chOff x="0" y="0"/>
            <a:chExt cx="6775297" cy="38472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775297" cy="3847238"/>
            </a:xfrm>
            <a:custGeom>
              <a:avLst/>
              <a:gdLst/>
              <a:ahLst/>
              <a:cxnLst/>
              <a:rect r="r" b="b" t="t" l="l"/>
              <a:pathLst>
                <a:path h="3847238" w="6775297">
                  <a:moveTo>
                    <a:pt x="0" y="0"/>
                  </a:moveTo>
                  <a:lnTo>
                    <a:pt x="6775297" y="0"/>
                  </a:lnTo>
                  <a:lnTo>
                    <a:pt x="6775297" y="3847238"/>
                  </a:lnTo>
                  <a:lnTo>
                    <a:pt x="0" y="38472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775297" cy="3885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2476908" y="0"/>
            <a:ext cx="0" cy="11076976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28066" y="8324919"/>
            <a:ext cx="1601167" cy="1654144"/>
          </a:xfrm>
          <a:custGeom>
            <a:avLst/>
            <a:gdLst/>
            <a:ahLst/>
            <a:cxnLst/>
            <a:rect r="r" b="b" t="t" l="l"/>
            <a:pathLst>
              <a:path h="1654144" w="1601167">
                <a:moveTo>
                  <a:pt x="0" y="0"/>
                </a:moveTo>
                <a:lnTo>
                  <a:pt x="1601167" y="0"/>
                </a:lnTo>
                <a:lnTo>
                  <a:pt x="1601167" y="1654145"/>
                </a:lnTo>
                <a:lnTo>
                  <a:pt x="0" y="16541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32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5114516" y="2721444"/>
            <a:ext cx="10329483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89332" y="534475"/>
            <a:ext cx="1678635" cy="1441528"/>
          </a:xfrm>
          <a:custGeom>
            <a:avLst/>
            <a:gdLst/>
            <a:ahLst/>
            <a:cxnLst/>
            <a:rect r="r" b="b" t="t" l="l"/>
            <a:pathLst>
              <a:path h="1441528" w="1678635">
                <a:moveTo>
                  <a:pt x="0" y="0"/>
                </a:moveTo>
                <a:lnTo>
                  <a:pt x="1678635" y="0"/>
                </a:lnTo>
                <a:lnTo>
                  <a:pt x="1678635" y="1441528"/>
                </a:lnTo>
                <a:lnTo>
                  <a:pt x="0" y="14415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782912" y="8324919"/>
            <a:ext cx="1194342" cy="1194342"/>
            <a:chOff x="0" y="0"/>
            <a:chExt cx="1592456" cy="159245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592456" cy="1592456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7071" lIns="27071" bIns="27071" rIns="27071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35328" y="37255"/>
              <a:ext cx="1521800" cy="1521800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7071" lIns="27071" bIns="27071" rIns="27071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67940" y="155924"/>
              <a:ext cx="856576" cy="1280608"/>
            </a:xfrm>
            <a:custGeom>
              <a:avLst/>
              <a:gdLst/>
              <a:ahLst/>
              <a:cxnLst/>
              <a:rect r="r" b="b" t="t" l="l"/>
              <a:pathLst>
                <a:path h="1280608" w="856576">
                  <a:moveTo>
                    <a:pt x="0" y="0"/>
                  </a:moveTo>
                  <a:lnTo>
                    <a:pt x="856576" y="0"/>
                  </a:lnTo>
                  <a:lnTo>
                    <a:pt x="856576" y="1280608"/>
                  </a:lnTo>
                  <a:lnTo>
                    <a:pt x="0" y="1280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21" id="21"/>
          <p:cNvSpPr/>
          <p:nvPr/>
        </p:nvSpPr>
        <p:spPr>
          <a:xfrm flipH="true">
            <a:off x="-713927" y="2461050"/>
            <a:ext cx="3190835" cy="0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2" id="22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4601440" y="2877072"/>
            <a:ext cx="11355635" cy="5316032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6341156" y="904875"/>
            <a:ext cx="7876202" cy="108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42"/>
              </a:lnSpc>
              <a:spcBef>
                <a:spcPct val="0"/>
              </a:spcBef>
            </a:pPr>
            <a:r>
              <a:rPr lang="en-US" b="true" sz="6316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Resultado Obtido</a:t>
            </a:r>
          </a:p>
        </p:txBody>
      </p:sp>
      <p:sp>
        <p:nvSpPr>
          <p:cNvPr name="AutoShape 24" id="24"/>
          <p:cNvSpPr/>
          <p:nvPr/>
        </p:nvSpPr>
        <p:spPr>
          <a:xfrm>
            <a:off x="5114516" y="8571492"/>
            <a:ext cx="10329483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4400754" y="2999971"/>
            <a:ext cx="0" cy="532494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6161863" y="2999971"/>
            <a:ext cx="0" cy="532494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7001456" y="8810391"/>
            <a:ext cx="7891511" cy="44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2"/>
              </a:lnSpc>
              <a:spcBef>
                <a:spcPct val="0"/>
              </a:spcBef>
            </a:pPr>
            <a:r>
              <a:rPr lang="en-US" sz="26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Vídeo 4 </a:t>
            </a:r>
            <a:r>
              <a:rPr lang="en-US" sz="26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Teste da plataforma web</a:t>
            </a:r>
            <a:r>
              <a:rPr lang="en-US" sz="26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 Fonte: Autoral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298292" y="-5956590"/>
            <a:ext cx="8393014" cy="11486474"/>
          </a:xfrm>
          <a:custGeom>
            <a:avLst/>
            <a:gdLst/>
            <a:ahLst/>
            <a:cxnLst/>
            <a:rect r="r" b="b" t="t" l="l"/>
            <a:pathLst>
              <a:path h="11486474" w="8393014">
                <a:moveTo>
                  <a:pt x="0" y="0"/>
                </a:moveTo>
                <a:lnTo>
                  <a:pt x="8393014" y="0"/>
                </a:lnTo>
                <a:lnTo>
                  <a:pt x="8393014" y="11486474"/>
                </a:lnTo>
                <a:lnTo>
                  <a:pt x="0" y="1148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4298292" y="2201100"/>
            <a:ext cx="8393014" cy="11486474"/>
          </a:xfrm>
          <a:custGeom>
            <a:avLst/>
            <a:gdLst/>
            <a:ahLst/>
            <a:cxnLst/>
            <a:rect r="r" b="b" t="t" l="l"/>
            <a:pathLst>
              <a:path h="11486474" w="8393014">
                <a:moveTo>
                  <a:pt x="0" y="0"/>
                </a:moveTo>
                <a:lnTo>
                  <a:pt x="8393014" y="0"/>
                </a:lnTo>
                <a:lnTo>
                  <a:pt x="8393014" y="11486474"/>
                </a:lnTo>
                <a:lnTo>
                  <a:pt x="0" y="1148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8201015" y="-7596544"/>
            <a:ext cx="24778628" cy="24778628"/>
          </a:xfrm>
          <a:custGeom>
            <a:avLst/>
            <a:gdLst/>
            <a:ahLst/>
            <a:cxnLst/>
            <a:rect r="r" b="b" t="t" l="l"/>
            <a:pathLst>
              <a:path h="24778628" w="24778628">
                <a:moveTo>
                  <a:pt x="0" y="0"/>
                </a:moveTo>
                <a:lnTo>
                  <a:pt x="24778628" y="0"/>
                </a:lnTo>
                <a:lnTo>
                  <a:pt x="24778628" y="24778628"/>
                </a:lnTo>
                <a:lnTo>
                  <a:pt x="0" y="24778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837692" y="534475"/>
            <a:ext cx="25183042" cy="25183042"/>
          </a:xfrm>
          <a:custGeom>
            <a:avLst/>
            <a:gdLst/>
            <a:ahLst/>
            <a:cxnLst/>
            <a:rect r="r" b="b" t="t" l="l"/>
            <a:pathLst>
              <a:path h="25183042" w="25183042">
                <a:moveTo>
                  <a:pt x="0" y="0"/>
                </a:moveTo>
                <a:lnTo>
                  <a:pt x="25183042" y="0"/>
                </a:lnTo>
                <a:lnTo>
                  <a:pt x="25183042" y="25183043"/>
                </a:lnTo>
                <a:lnTo>
                  <a:pt x="0" y="25183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76908" y="-681922"/>
            <a:ext cx="25724957" cy="14607481"/>
            <a:chOff x="0" y="0"/>
            <a:chExt cx="6775297" cy="38472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775297" cy="3847238"/>
            </a:xfrm>
            <a:custGeom>
              <a:avLst/>
              <a:gdLst/>
              <a:ahLst/>
              <a:cxnLst/>
              <a:rect r="r" b="b" t="t" l="l"/>
              <a:pathLst>
                <a:path h="3847238" w="6775297">
                  <a:moveTo>
                    <a:pt x="0" y="0"/>
                  </a:moveTo>
                  <a:lnTo>
                    <a:pt x="6775297" y="0"/>
                  </a:lnTo>
                  <a:lnTo>
                    <a:pt x="6775297" y="3847238"/>
                  </a:lnTo>
                  <a:lnTo>
                    <a:pt x="0" y="38472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775297" cy="3885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2476908" y="0"/>
            <a:ext cx="0" cy="11076976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28066" y="8324919"/>
            <a:ext cx="1601167" cy="1654144"/>
          </a:xfrm>
          <a:custGeom>
            <a:avLst/>
            <a:gdLst/>
            <a:ahLst/>
            <a:cxnLst/>
            <a:rect r="r" b="b" t="t" l="l"/>
            <a:pathLst>
              <a:path h="1654144" w="1601167">
                <a:moveTo>
                  <a:pt x="0" y="0"/>
                </a:moveTo>
                <a:lnTo>
                  <a:pt x="1601167" y="0"/>
                </a:lnTo>
                <a:lnTo>
                  <a:pt x="1601167" y="1654145"/>
                </a:lnTo>
                <a:lnTo>
                  <a:pt x="0" y="16541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3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24937" y="2461050"/>
            <a:ext cx="10414449" cy="5878896"/>
          </a:xfrm>
          <a:custGeom>
            <a:avLst/>
            <a:gdLst/>
            <a:ahLst/>
            <a:cxnLst/>
            <a:rect r="r" b="b" t="t" l="l"/>
            <a:pathLst>
              <a:path h="5878896" w="10414449">
                <a:moveTo>
                  <a:pt x="0" y="0"/>
                </a:moveTo>
                <a:lnTo>
                  <a:pt x="10414449" y="0"/>
                </a:lnTo>
                <a:lnTo>
                  <a:pt x="10414449" y="5878896"/>
                </a:lnTo>
                <a:lnTo>
                  <a:pt x="0" y="58788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-4526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046965" y="4779172"/>
            <a:ext cx="8170393" cy="51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7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670634" y="2519535"/>
            <a:ext cx="4923055" cy="108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42"/>
              </a:lnSpc>
              <a:spcBef>
                <a:spcPct val="0"/>
              </a:spcBef>
            </a:pPr>
            <a:r>
              <a:rPr lang="en-US" b="true" sz="6316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Conclusão</a:t>
            </a:r>
          </a:p>
        </p:txBody>
      </p:sp>
      <p:sp>
        <p:nvSpPr>
          <p:cNvPr name="AutoShape 14" id="14"/>
          <p:cNvSpPr/>
          <p:nvPr/>
        </p:nvSpPr>
        <p:spPr>
          <a:xfrm>
            <a:off x="4924937" y="8339946"/>
            <a:ext cx="10329483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89332" y="534475"/>
            <a:ext cx="1678635" cy="1441528"/>
          </a:xfrm>
          <a:custGeom>
            <a:avLst/>
            <a:gdLst/>
            <a:ahLst/>
            <a:cxnLst/>
            <a:rect r="r" b="b" t="t" l="l"/>
            <a:pathLst>
              <a:path h="1441528" w="1678635">
                <a:moveTo>
                  <a:pt x="0" y="0"/>
                </a:moveTo>
                <a:lnTo>
                  <a:pt x="1678635" y="0"/>
                </a:lnTo>
                <a:lnTo>
                  <a:pt x="1678635" y="1441528"/>
                </a:lnTo>
                <a:lnTo>
                  <a:pt x="0" y="14415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5782912" y="8324919"/>
            <a:ext cx="1194342" cy="1194342"/>
            <a:chOff x="0" y="0"/>
            <a:chExt cx="1592456" cy="159245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592456" cy="1592456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7071" lIns="27071" bIns="27071" rIns="27071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35328" y="37255"/>
              <a:ext cx="1521800" cy="1521800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7071" lIns="27071" bIns="27071" rIns="27071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367940" y="155924"/>
              <a:ext cx="856576" cy="1280608"/>
            </a:xfrm>
            <a:custGeom>
              <a:avLst/>
              <a:gdLst/>
              <a:ahLst/>
              <a:cxnLst/>
              <a:rect r="r" b="b" t="t" l="l"/>
              <a:pathLst>
                <a:path h="1280608" w="856576">
                  <a:moveTo>
                    <a:pt x="0" y="0"/>
                  </a:moveTo>
                  <a:lnTo>
                    <a:pt x="856576" y="0"/>
                  </a:lnTo>
                  <a:lnTo>
                    <a:pt x="856576" y="1280608"/>
                  </a:lnTo>
                  <a:lnTo>
                    <a:pt x="0" y="1280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24" id="24"/>
          <p:cNvSpPr/>
          <p:nvPr/>
        </p:nvSpPr>
        <p:spPr>
          <a:xfrm flipH="true">
            <a:off x="-713927" y="2461050"/>
            <a:ext cx="3227052" cy="0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5637486" y="4261628"/>
            <a:ext cx="8989351" cy="3628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8"/>
              </a:lnSpc>
              <a:spcBef>
                <a:spcPct val="0"/>
              </a:spcBef>
            </a:pPr>
            <a:r>
              <a:rPr lang="en-US" sz="41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Representa </a:t>
            </a:r>
            <a:r>
              <a:rPr lang="en-US" sz="41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uma contribuição significativa para a </a:t>
            </a:r>
            <a:r>
              <a:rPr lang="en-US" b="true" sz="413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área da saúde domiciliar</a:t>
            </a:r>
            <a:r>
              <a:rPr lang="en-US" sz="41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abrindo caminho para um cuidado</a:t>
            </a:r>
            <a:r>
              <a:rPr lang="en-US" sz="41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</a:t>
            </a:r>
            <a:r>
              <a:rPr lang="en-US" sz="41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41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41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ivo </a:t>
            </a:r>
            <a:r>
              <a:rPr lang="en-US" sz="41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41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centrad</a:t>
            </a:r>
            <a:r>
              <a:rPr lang="en-US" sz="41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lang="en-US" sz="41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bem-</a:t>
            </a:r>
            <a:r>
              <a:rPr lang="en-US" sz="41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</a:t>
            </a:r>
            <a:r>
              <a:rPr lang="en-US" sz="41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41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41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 do indivíduo.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6138" y="2317347"/>
            <a:ext cx="14535724" cy="643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AGÊ</a:t>
            </a:r>
            <a:r>
              <a:rPr lang="en-US" sz="17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NCIA GOV. </a:t>
            </a:r>
            <a:r>
              <a:rPr lang="en-US" b="true" sz="174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Alzheimer: A condição afeta 1,2 milhão de pessoas no Brasil: Tratamento especializado através do SUS garante qualidade de vida aos pacientes.</a:t>
            </a:r>
            <a:r>
              <a:rPr lang="en-US" sz="17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Brasília: Agência Gov, 2023. Disponível em: </a:t>
            </a:r>
            <a:r>
              <a:rPr lang="en-US" sz="1741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2" tooltip="https://agenciagov.ebc.com.br/noticias/202310/alzheimer-condicao-afeta-1-2-milhao-de-pessoas-no-brasil"/>
              </a:rPr>
              <a:t>https://agenciagov.ebc.com.br/noticias/202310/alzheimer-condicao-afeta-1-2-milhao-de-pessoas-no-brasil</a:t>
            </a:r>
            <a:r>
              <a:rPr lang="en-US" sz="17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Acesso em: 20 fev. 2025.</a:t>
            </a:r>
          </a:p>
          <a:p>
            <a:pPr algn="l">
              <a:lnSpc>
                <a:spcPts val="2438"/>
              </a:lnSpc>
              <a:spcBef>
                <a:spcPct val="0"/>
              </a:spcBef>
            </a:pPr>
          </a:p>
          <a:p>
            <a:pPr algn="l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AWS. </a:t>
            </a:r>
            <a:r>
              <a:rPr lang="en-US" b="true" sz="174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Nestlé expande com eficiência para 2,8 milhões de dispositivos conectados com o AWS IoT</a:t>
            </a:r>
            <a:r>
              <a:rPr lang="en-US" sz="17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2023. Disponível em: </a:t>
            </a:r>
            <a:r>
              <a:rPr lang="en-US" sz="1741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3" tooltip="https://aws.amazon.com/pt/solutions/case-studies/nestle-aws-iot-case-study/"/>
              </a:rPr>
              <a:t>https://aws.amazon.com/pt/solutions/case-studies/nestle-aws-iot-case-study/ </a:t>
            </a:r>
            <a:r>
              <a:rPr lang="en-US" sz="17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Acesso em: 25 maio 2025.</a:t>
            </a:r>
          </a:p>
          <a:p>
            <a:pPr algn="l">
              <a:lnSpc>
                <a:spcPts val="2438"/>
              </a:lnSpc>
              <a:spcBef>
                <a:spcPct val="0"/>
              </a:spcBef>
            </a:pPr>
          </a:p>
          <a:p>
            <a:pPr algn="l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AMAZON WEB SERVICES.</a:t>
            </a:r>
            <a:r>
              <a:rPr lang="en-US" b="true" sz="1741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AWS IoT Core – Documentation</a:t>
            </a:r>
            <a:r>
              <a:rPr lang="en-US" sz="17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2023. Disponível em: </a:t>
            </a:r>
            <a:r>
              <a:rPr lang="en-US" sz="1741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4" tooltip="https://docs.aws.amazon.com/iot/latest/developerguide/what-is-aws-iot.html"/>
              </a:rPr>
              <a:t>https://docs.aws.amazon.com/iot/latest/developerguide/what-is-aws-iot.html</a:t>
            </a:r>
            <a:r>
              <a:rPr lang="en-US" sz="17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Acesso em: 22 maio 2025.</a:t>
            </a:r>
          </a:p>
          <a:p>
            <a:pPr algn="l">
              <a:lnSpc>
                <a:spcPts val="2438"/>
              </a:lnSpc>
              <a:spcBef>
                <a:spcPct val="0"/>
              </a:spcBef>
            </a:pPr>
          </a:p>
          <a:p>
            <a:pPr algn="l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AMAZON WEB SERVICES. </a:t>
            </a:r>
            <a:r>
              <a:rPr lang="en-US" b="true" sz="1741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AWS IoT Security Best Practices</a:t>
            </a:r>
            <a:r>
              <a:rPr lang="en-US" sz="17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2023. Disponível em: </a:t>
            </a:r>
            <a:r>
              <a:rPr lang="en-US" sz="1741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5" tooltip="https://docs.aws.amazon.com/iot/latest/developerguide/security-best-practices.html"/>
              </a:rPr>
              <a:t>https://docs.aws.amazon.com/iot/latest/developerguide/security-best-practices.html.</a:t>
            </a:r>
            <a:r>
              <a:rPr lang="en-US" sz="17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Acesso em: 22 maio 2025.</a:t>
            </a:r>
          </a:p>
          <a:p>
            <a:pPr algn="l">
              <a:lnSpc>
                <a:spcPts val="2438"/>
              </a:lnSpc>
              <a:spcBef>
                <a:spcPct val="0"/>
              </a:spcBef>
            </a:pPr>
          </a:p>
          <a:p>
            <a:pPr algn="l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BBC. </a:t>
            </a:r>
            <a:r>
              <a:rPr lang="en-US" b="true" sz="174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que mortes de idosos por quedas quase dobraram em 10 anos no Brasil</a:t>
            </a:r>
            <a:r>
              <a:rPr lang="en-US" sz="17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G1, 2 jan. 2024. Disponível em: </a:t>
            </a:r>
            <a:r>
              <a:rPr lang="en-US" sz="1741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6" tooltip="https://g1.globo.com/saude/noticia/2024/01/02/por-que-mortes-de-idosos-por-quedas-quase-dobraram-em-10-anos-no-brasil.ghtml"/>
              </a:rPr>
              <a:t>https://g1.globo.com/saude/noticia/2024/01/02/por-que-mortes-de-idosos-por-quedas-quase-dobraram-em-10-anos-no-brasil.ghtml</a:t>
            </a:r>
            <a:r>
              <a:rPr lang="en-US" sz="17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Acesso em: 25 maio 2025.</a:t>
            </a:r>
          </a:p>
          <a:p>
            <a:pPr algn="l">
              <a:lnSpc>
                <a:spcPts val="2438"/>
              </a:lnSpc>
              <a:spcBef>
                <a:spcPct val="0"/>
              </a:spcBef>
            </a:pPr>
          </a:p>
          <a:p>
            <a:pPr algn="l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BEZERRA, L. W. N. O. et al.</a:t>
            </a:r>
            <a:r>
              <a:rPr lang="en-US" b="true" sz="174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Kit casa inteligente segura para idosos</a:t>
            </a:r>
            <a:r>
              <a:rPr lang="en-US" sz="17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2021. Trabalho de Conclusão de Curso (Ensino Médio Integrado ao Técnico em Eletrotécnica) - Escola Técnica Estadual do Jaraguá, São Paulo, 2021.Disponível em: </a:t>
            </a:r>
            <a:r>
              <a:rPr lang="en-US" sz="1741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7" tooltip="https://ric.cps.sp.gov.br/bitstream/123456789/8256/1/ensino_medio_integrado_ao_t%c3%a9cnico_em_eletrotecnica_2021_2_Larissa_Winne_Neri_Oliveira_Bezerra_Kit_Casa_Iteligente_segura_para_idosos.pdf"/>
              </a:rPr>
              <a:t>https://ric.cps.sp.gov.br/bitstream/123456789/8256/1/ensino_medio_integrado_ao_t%c3%a9cnico_em_eletrotecnica_2021_2_Larissa_Winne_Neri_Oliveira_Bezerra_Kit_Casa_Iteligente_segura_para_idosos.pdf</a:t>
            </a:r>
            <a:r>
              <a:rPr lang="en-US" sz="17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Acesso em: 23 maio 2025.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32981" y="589165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5305" y="6348819"/>
            <a:ext cx="213921" cy="198760"/>
          </a:xfrm>
          <a:custGeom>
            <a:avLst/>
            <a:gdLst/>
            <a:ahLst/>
            <a:cxnLst/>
            <a:rect r="r" b="b" t="t" l="l"/>
            <a:pathLst>
              <a:path h="198760" w="213921">
                <a:moveTo>
                  <a:pt x="0" y="0"/>
                </a:moveTo>
                <a:lnTo>
                  <a:pt x="213922" y="0"/>
                </a:lnTo>
                <a:lnTo>
                  <a:pt x="213922" y="198760"/>
                </a:lnTo>
                <a:lnTo>
                  <a:pt x="0" y="1987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27165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93892" y="1029369"/>
            <a:ext cx="7700216" cy="10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35"/>
              </a:lnSpc>
              <a:spcBef>
                <a:spcPct val="0"/>
              </a:spcBef>
            </a:pPr>
            <a:r>
              <a:rPr lang="en-US" b="true" sz="6097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Referências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93892" y="1029369"/>
            <a:ext cx="7700216" cy="10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35"/>
              </a:lnSpc>
              <a:spcBef>
                <a:spcPct val="0"/>
              </a:spcBef>
            </a:pPr>
            <a:r>
              <a:rPr lang="en-US" b="true" sz="6097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Referências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10197" y="2356290"/>
            <a:ext cx="14658161" cy="6777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3"/>
              </a:lnSpc>
            </a:pP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CANTANHEDE, Lorena Renata Costa et al. </a:t>
            </a:r>
            <a:r>
              <a:rPr lang="en-US" sz="168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Comportamento do consumidor de tecnologia vestível: características que influenciam na intenção de consumo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REAd, Rev. eletrônica adm., Porto Alegre, v. 24, n. 3, p. 1-20, set./dez. 2018. Disponível em: </a:t>
            </a:r>
            <a:r>
              <a:rPr lang="en-US" sz="1688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2" tooltip="https://doi.org/10.1590/1413-2311.225.85428"/>
              </a:rPr>
              <a:t>https://doi.org/10.1590/1413-2311.225.85428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cesso em: 24 maio 2025.</a:t>
            </a:r>
          </a:p>
          <a:p>
            <a:pPr algn="l">
              <a:lnSpc>
                <a:spcPts val="2363"/>
              </a:lnSpc>
            </a:pPr>
          </a:p>
          <a:p>
            <a:pPr algn="l">
              <a:lnSpc>
                <a:spcPts val="2363"/>
              </a:lnSpc>
              <a:spcBef>
                <a:spcPct val="0"/>
              </a:spcBef>
            </a:pP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OST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V.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et a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emen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ção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um Sis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Bot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ão de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Pâ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ic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eado em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das C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isas,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Red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Móveis e A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nd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izado de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qui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evi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Ibéric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 Tecno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og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ia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 I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form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ção,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usada, n. E73, p. 243-256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set. 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.Disponível em: </a:t>
            </a:r>
            <a:r>
              <a:rPr lang="en-US" sz="1688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3" tooltip="https://media.proquest.com/media/hms/PFT/1/wymha?_s=pU5tzch%2FZ5ZCDGl%2Bm%2FA22T6F22c%3D"/>
              </a:rPr>
              <a:t>https://media.proquest.com/media/hms/PFT/1/wymha?_s=pU5tzch%2FZ5ZCDGl%2Bm%2FA22T6F22c%3D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Acesso em: 2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maio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2025.</a:t>
            </a:r>
          </a:p>
          <a:p>
            <a:pPr algn="l">
              <a:lnSpc>
                <a:spcPts val="2363"/>
              </a:lnSpc>
              <a:spcBef>
                <a:spcPct val="0"/>
              </a:spcBef>
            </a:pPr>
          </a:p>
          <a:p>
            <a:pPr algn="l">
              <a:lnSpc>
                <a:spcPts val="2363"/>
              </a:lnSpc>
              <a:spcBef>
                <a:spcPct val="0"/>
              </a:spcBef>
            </a:pP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GOME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Irene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2023,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exp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ectativ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vida 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hega a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 76,4 anos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super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pa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tama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pré-p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ndemia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2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024.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Agênc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ot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íc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ias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BGE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Disponível em: </a:t>
            </a:r>
            <a:r>
              <a:rPr lang="en-US" sz="1688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4" tooltip="https://agenciadenoticias.ibge.gov.br/agencia-noticias/2012-agencia-de-noticias/noticias/41984-em-2023-expectativa-de-vida-chega-aos-76-4-anos-e-supera-patamar-pre-pandemia"/>
              </a:rPr>
              <a:t>https://agenciadenoticias.ibge.gov.br/agencia-noticias/2012-agencia-de-noticias/noticias/41984-em-2023-expectativa-de-vida-chega-aos-76-4-anos-e-supera-patamar-pre-pandemia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Acesso em: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Apr.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2025.</a:t>
            </a:r>
          </a:p>
          <a:p>
            <a:pPr algn="l">
              <a:lnSpc>
                <a:spcPts val="2363"/>
              </a:lnSpc>
              <a:spcBef>
                <a:spcPct val="0"/>
              </a:spcBef>
            </a:pPr>
          </a:p>
          <a:p>
            <a:pPr algn="l">
              <a:lnSpc>
                <a:spcPts val="2363"/>
              </a:lnSpc>
              <a:spcBef>
                <a:spcPct val="0"/>
              </a:spcBef>
            </a:pP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.P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S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ubbe,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M.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ug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r,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P.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herf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rd,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Gemm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Vali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 a 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ifi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ed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rly W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ng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edic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 admiss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io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ns,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QJ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nternational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Journal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ci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ne,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Volum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94, I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sue 10,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ct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ob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20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01,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Page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521–526,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5" tooltip="https://doi.org/10.1093/qjmed/94.10.521"/>
              </a:rPr>
              <a:t>https://doi.org/10.1093/qjmed/94.10.521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Acesso em: 2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 de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maio 2025.</a:t>
            </a:r>
          </a:p>
          <a:p>
            <a:pPr algn="l">
              <a:lnSpc>
                <a:spcPts val="2363"/>
              </a:lnSpc>
              <a:spcBef>
                <a:spcPct val="0"/>
              </a:spcBef>
            </a:pPr>
          </a:p>
          <a:p>
            <a:pPr algn="l">
              <a:lnSpc>
                <a:spcPts val="2363"/>
              </a:lnSpc>
              <a:spcBef>
                <a:spcPct val="0"/>
              </a:spcBef>
            </a:pP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G1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Denúncias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aband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idosos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855% 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23,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istéri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dos Di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eito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Hum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os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202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Disponível em: </a:t>
            </a:r>
            <a:r>
              <a:rPr lang="en-US" sz="1688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6" tooltip="https://g1.globo.com/politica/noticia/2023/06/19/denuncias-de-abandono-de-idosos-crescem-855percent-em-2023-aponta-ministerio-dos-direitos-humanos.ghtml"/>
              </a:rPr>
              <a:t>https://g1.globo.com/politica/noticia/2023/06/19/denuncias-de-abandono-de-idosos-crescem-855percent-em-2023-aponta-ministerio-dos-direitos-humanos.ghtml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Acesso em: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br.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2025.</a:t>
            </a:r>
          </a:p>
          <a:p>
            <a:pPr algn="l">
              <a:lnSpc>
                <a:spcPts val="2363"/>
              </a:lnSpc>
              <a:spcBef>
                <a:spcPct val="0"/>
              </a:spcBef>
            </a:pPr>
          </a:p>
          <a:p>
            <a:pPr algn="l">
              <a:lnSpc>
                <a:spcPts val="2363"/>
              </a:lnSpc>
              <a:spcBef>
                <a:spcPct val="0"/>
              </a:spcBef>
            </a:pP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CCINI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Depr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ess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ão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idosos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vej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com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den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tifi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 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aj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 no tra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ame</a:t>
            </a:r>
            <a:r>
              <a:rPr lang="en-US" b="true" sz="168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</a:t>
            </a:r>
            <a:r>
              <a:rPr lang="en-US" b="true" sz="1688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CNN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Br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l,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set.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202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88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Disponível em: </a:t>
            </a:r>
            <a:r>
              <a:rPr lang="en-US" sz="1688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7" tooltip="https://aws.amazon.com/pt/solutions/case-studies/nestle-aws-iot-case-study/"/>
              </a:rPr>
              <a:t>https://www.cnnbrasil.com.br/saude/depressao-em-idosos-veja-como-identificar-e-ajudar-no-tratamento/ </a:t>
            </a:r>
            <a:r>
              <a:rPr lang="en-US" sz="16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Acesso em: 25 maio 2025.</a:t>
            </a:r>
          </a:p>
          <a:p>
            <a:pPr algn="l">
              <a:lnSpc>
                <a:spcPts val="2363"/>
              </a:lnSpc>
              <a:spcBef>
                <a:spcPct val="0"/>
              </a:spcBef>
            </a:pPr>
          </a:p>
          <a:p>
            <a:pPr algn="l">
              <a:lnSpc>
                <a:spcPts val="2363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32981" y="589165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56245" y="4835047"/>
            <a:ext cx="213921" cy="198760"/>
          </a:xfrm>
          <a:custGeom>
            <a:avLst/>
            <a:gdLst/>
            <a:ahLst/>
            <a:cxnLst/>
            <a:rect r="r" b="b" t="t" l="l"/>
            <a:pathLst>
              <a:path h="198760" w="213921">
                <a:moveTo>
                  <a:pt x="0" y="0"/>
                </a:moveTo>
                <a:lnTo>
                  <a:pt x="213921" y="0"/>
                </a:lnTo>
                <a:lnTo>
                  <a:pt x="213921" y="198761"/>
                </a:lnTo>
                <a:lnTo>
                  <a:pt x="0" y="1987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271651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93892" y="1029369"/>
            <a:ext cx="7700216" cy="10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35"/>
              </a:lnSpc>
              <a:spcBef>
                <a:spcPct val="0"/>
              </a:spcBef>
            </a:pPr>
            <a:r>
              <a:rPr lang="en-US" b="true" sz="6097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Referências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10197" y="2356290"/>
            <a:ext cx="14773146" cy="6618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6"/>
              </a:lnSpc>
            </a:pPr>
            <a:r>
              <a:rPr lang="en-US" sz="15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MARQUES, M. A.; CAMPOS, G. S.; NASCIMENTO, A. V. do. </a:t>
            </a:r>
            <a:r>
              <a:rPr lang="en-US" sz="155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Protótipo de aparelho para detecção de quedas em idosos</a:t>
            </a:r>
            <a:r>
              <a:rPr lang="en-US" sz="15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Revista Saúde e Ética, São Paulo, v. 25, n. 1, p. 227-249, abr./set. 2022. DOI: 10.23925/2176-901X.2022v25i1p227-249. Disponível em: </a:t>
            </a:r>
            <a:r>
              <a:rPr lang="en-US" sz="1554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2" tooltip="https://doi.org/10.23925/2176-901X.2022v25i1p227-249"/>
              </a:rPr>
              <a:t>https://doi.org/10.23925/2176-901X.2022v25i1p227-249</a:t>
            </a:r>
            <a:r>
              <a:rPr lang="en-US" sz="15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Acesso em: 25 maio 2025.</a:t>
            </a:r>
          </a:p>
          <a:p>
            <a:pPr algn="l">
              <a:lnSpc>
                <a:spcPts val="2176"/>
              </a:lnSpc>
            </a:pPr>
          </a:p>
          <a:p>
            <a:pPr algn="l">
              <a:lnSpc>
                <a:spcPts val="2176"/>
              </a:lnSpc>
            </a:pPr>
            <a:r>
              <a:rPr lang="en-US" sz="15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MARINS, Aline Miranda da Fonseca; HANSEL, Cristina Gonçalves; SILVA, Jaqueline da. </a:t>
            </a:r>
            <a:r>
              <a:rPr lang="en-US" sz="155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Mudanças de comportamento em idosos com Doença de Alzheimer e sobrecarga para o cuidador</a:t>
            </a:r>
            <a:r>
              <a:rPr lang="en-US" sz="15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Escola Anna Nery, Rio de Janeiro. Jun, 2016. Disponível em:</a:t>
            </a:r>
            <a:r>
              <a:rPr lang="en-US" sz="1554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3" tooltip="https://doi.org/10.5935/1414-8145.20160048"/>
              </a:rPr>
              <a:t> https://doi.org/10.5935/1414-8145.20160048</a:t>
            </a:r>
            <a:r>
              <a:rPr lang="en-US" sz="15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Acesso em: 9 mar. 2025.</a:t>
            </a:r>
          </a:p>
          <a:p>
            <a:pPr algn="l">
              <a:lnSpc>
                <a:spcPts val="2176"/>
              </a:lnSpc>
            </a:pPr>
          </a:p>
          <a:p>
            <a:pPr algn="l">
              <a:lnSpc>
                <a:spcPts val="2176"/>
              </a:lnSpc>
            </a:pPr>
            <a:r>
              <a:rPr lang="en-US" sz="15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SALLES, S. </a:t>
            </a:r>
            <a:r>
              <a:rPr lang="en-US" sz="155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Cartilha reforça cuidados e prevenção de acidentes entre idosos</a:t>
            </a:r>
            <a:r>
              <a:rPr lang="en-US" sz="15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Jornal de Brasília, 22 maio 2025. Disponível em: </a:t>
            </a:r>
            <a:r>
              <a:rPr lang="en-US" sz="1554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4" tooltip="https://www.jornaldebrasilia.com.br/noticias/cartilha-reforca-cuidados-e-prevencao-de-acidentes-entre-idosos/"/>
              </a:rPr>
              <a:t>https://www.jornaldebrasilia.com.br/noticias/cartilha-reforca-cuidados-e-prevencao-de-acidentes-entre-idosos/</a:t>
            </a:r>
            <a:r>
              <a:rPr lang="en-US" sz="15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Acesso em: 25 maio 2025.</a:t>
            </a:r>
          </a:p>
          <a:p>
            <a:pPr algn="l">
              <a:lnSpc>
                <a:spcPts val="2176"/>
              </a:lnSpc>
            </a:pPr>
          </a:p>
          <a:p>
            <a:pPr algn="l">
              <a:lnSpc>
                <a:spcPts val="2176"/>
              </a:lnSpc>
            </a:pPr>
            <a:r>
              <a:rPr lang="en-US" sz="15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STEFANACCI, R. G.; WILKINSON, J. R. </a:t>
            </a:r>
            <a:r>
              <a:rPr lang="en-US" sz="155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Quedas em idosos.</a:t>
            </a:r>
            <a:r>
              <a:rPr lang="en-US" sz="15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In: Manuais MSD - Versão para Profissionais de Saúde. [S. l.]: MSD, 2023. Disponível em: </a:t>
            </a:r>
            <a:r>
              <a:rPr lang="en-US" sz="1554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5" tooltip="https://www.msdmanuals.com/pt/profissional/geriatria/quedas-em-idosos/quedas-em-idosos"/>
              </a:rPr>
              <a:t>https://www.msdmanuals.com/pt/profissional/geriatria/quedas-em-idosos/quedas-em-idosos</a:t>
            </a:r>
            <a:r>
              <a:rPr lang="en-US" sz="1554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15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Acesso em: 25 maio 2025.</a:t>
            </a:r>
          </a:p>
          <a:p>
            <a:pPr algn="l">
              <a:lnSpc>
                <a:spcPts val="2176"/>
              </a:lnSpc>
            </a:pPr>
          </a:p>
          <a:p>
            <a:pPr algn="l">
              <a:lnSpc>
                <a:spcPts val="2176"/>
              </a:lnSpc>
            </a:pPr>
            <a:r>
              <a:rPr lang="en-US" sz="15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TEIXEIRA, Cristiane Chagas et al. </a:t>
            </a:r>
            <a:r>
              <a:rPr lang="en-US" sz="155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Aferição de sinais vitais:</a:t>
            </a:r>
            <a:r>
              <a:rPr lang="en-US" sz="15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um indicador do cuidado seguro em idosos. Texto &amp; Contexto - Enfermagem, Florianópolis, v. 24, n. 4, p. 1071-1078, dez. 2015. DOI: 10.1590/0104-0707201500003970014. Disponível em</a:t>
            </a:r>
            <a:r>
              <a:rPr lang="en-US" sz="1554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6" tooltip="https://doi.org/10.1590/0104-0707201500003970014"/>
              </a:rPr>
              <a:t>:https://doi.org/10.1590/0104-0707201500003970014</a:t>
            </a:r>
            <a:r>
              <a:rPr lang="en-US" sz="15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Acesso em: 24 maio 2025.</a:t>
            </a:r>
          </a:p>
          <a:p>
            <a:pPr algn="l">
              <a:lnSpc>
                <a:spcPts val="2176"/>
              </a:lnSpc>
            </a:pPr>
          </a:p>
          <a:p>
            <a:pPr algn="l">
              <a:lnSpc>
                <a:spcPts val="2176"/>
              </a:lnSpc>
            </a:pPr>
            <a:r>
              <a:rPr lang="en-US" sz="15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TELEHELP. </a:t>
            </a:r>
            <a:r>
              <a:rPr lang="en-US" sz="155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Botão de emergência para idosos:</a:t>
            </a:r>
            <a:r>
              <a:rPr lang="en-US" sz="15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confira a importância. 6 mar. 2024. Disponível em: </a:t>
            </a:r>
            <a:r>
              <a:rPr lang="en-US" sz="1554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7" tooltip="https://blog.telehelp.com.br/botao-de-emergencia-para-idosos-confira-a-importancia/"/>
              </a:rPr>
              <a:t>https://blog.telehelp.com.br/botao-de-emergencia-para-idosos-confira-a-importancia/. </a:t>
            </a:r>
            <a:r>
              <a:rPr lang="en-US" sz="15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Acesso em: 25 maio 2025.</a:t>
            </a:r>
          </a:p>
          <a:p>
            <a:pPr algn="l">
              <a:lnSpc>
                <a:spcPts val="2176"/>
              </a:lnSpc>
            </a:pPr>
          </a:p>
          <a:p>
            <a:pPr algn="l">
              <a:lnSpc>
                <a:spcPts val="2176"/>
              </a:lnSpc>
              <a:spcBef>
                <a:spcPct val="0"/>
              </a:spcBef>
            </a:pPr>
            <a:r>
              <a:rPr lang="en-US" sz="15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VILELA-VILAÇA, Luana et al. </a:t>
            </a:r>
            <a:r>
              <a:rPr lang="en-US" b="true" sz="15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Escalas de alerta precoce para rastrear deterioração clínica em serviços médicos de emergência:</a:t>
            </a:r>
            <a:r>
              <a:rPr lang="en-US" sz="15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revisão integrativa. Enfermería Global, Murcia, v. 21, n. 68, out. 2022. DOI: 10.6018/eglobal.502451. Disponível em: </a:t>
            </a:r>
            <a:r>
              <a:rPr lang="en-US" sz="1554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8" tooltip="https://dx.doi.org/10.6018/eglobal.502451"/>
              </a:rPr>
              <a:t>https://dx.doi.org/10.6018/eglobal.502451</a:t>
            </a:r>
            <a:r>
              <a:rPr lang="en-US" sz="1554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Acesso em: 2</a:t>
            </a:r>
            <a:r>
              <a:rPr lang="en-US" sz="15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 maio 2025.</a:t>
            </a:r>
          </a:p>
          <a:p>
            <a:pPr algn="l">
              <a:lnSpc>
                <a:spcPts val="2176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32981" y="589165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93892" y="1029369"/>
            <a:ext cx="7700216" cy="10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35"/>
              </a:lnSpc>
              <a:spcBef>
                <a:spcPct val="0"/>
              </a:spcBef>
            </a:pPr>
            <a:r>
              <a:rPr lang="en-US" b="true" sz="6097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Referências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10197" y="2356290"/>
            <a:ext cx="14869007" cy="6847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9"/>
              </a:lnSpc>
            </a:pP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UFERJ. </a:t>
            </a:r>
            <a:r>
              <a:rPr lang="en-US" sz="159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Tecnologia assistiva para idosos: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promovendo independência e segurança. 26 maio 2024. Disponível em: </a:t>
            </a:r>
            <a:r>
              <a:rPr lang="en-US" sz="1592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2" tooltip="https://uferj.com.br/dicas-de-saude-e-prevencao/tecnologia-assistiva-para-idosos-promovendo-independencia-e-seguranca/"/>
              </a:rPr>
              <a:t>https://uferj.com.br/dicas-de-saude-e-prevencao/tecnologia-assistiva-para-idosos-promovendo-independencia-e-seguranca/.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Acesso em: 25 maio 2025.</a:t>
            </a:r>
          </a:p>
          <a:p>
            <a:pPr algn="l">
              <a:lnSpc>
                <a:spcPts val="2229"/>
              </a:lnSpc>
            </a:pPr>
          </a:p>
          <a:p>
            <a:pPr algn="l">
              <a:lnSpc>
                <a:spcPts val="2229"/>
              </a:lnSpc>
            </a:pP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I, Adrienne W. Y.; KING, John</a:t>
            </a:r>
            <a:r>
              <a:rPr lang="en-US" sz="1592" i="true" b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. Spatial memory and navigation in ageing: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systematic review of MRI and fMRI studies in healthy participants. Neuroscience &amp; Biobehavioral Reviews, v. 103, p. 33-49, 2019. Disponível em:</a:t>
            </a:r>
            <a:r>
              <a:rPr lang="en-US" sz="1592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2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3" tooltip="https://www.sciencedirect.com/science/article/pii/S0149763418306456"/>
              </a:rPr>
              <a:t>https://www.sciencedirect.com/science/article/pii/S0149763418306456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Acesso em: 26 maio 2025.</a:t>
            </a:r>
          </a:p>
          <a:p>
            <a:pPr algn="l">
              <a:lnSpc>
                <a:spcPts val="2229"/>
              </a:lnSpc>
            </a:pPr>
          </a:p>
          <a:p>
            <a:pPr algn="l">
              <a:lnSpc>
                <a:spcPts val="2229"/>
              </a:lnSpc>
            </a:pP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MINI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STÉRIO DA SAÚDE. </a:t>
            </a:r>
            <a:r>
              <a:rPr lang="en-US" sz="159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Estudo inédito sobre a demência estima que cerca de 8,5% da população idosa convive com a doença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Brasília, DF: COFEN, 2024. Disponível em: </a:t>
            </a:r>
            <a:r>
              <a:rPr lang="en-US" sz="1592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4" tooltip="https://www.cofen.gov.br/estudo-inedito-sobre-a-demencia-estima-que-cerca-de-85-da-populacao-idosa-convivem-com-a-doenca/"/>
              </a:rPr>
              <a:t>https://www.cofen.gov.br/estudo-inedito-sobre-a-demencia-estima-que-cerca-de-85-da-populacao-idosa-convivem-com-a-doenca/.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Acesso em: 26 maio 2025.</a:t>
            </a:r>
          </a:p>
          <a:p>
            <a:pPr algn="l">
              <a:lnSpc>
                <a:spcPts val="2229"/>
              </a:lnSpc>
            </a:pPr>
          </a:p>
          <a:p>
            <a:pPr algn="l">
              <a:lnSpc>
                <a:spcPts val="2229"/>
              </a:lnSpc>
            </a:pP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ERNARDES, Marina Soares.</a:t>
            </a:r>
            <a:r>
              <a:rPr lang="en-US" sz="159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 monitoramento domiciliar das condições crônicas e a tomada de decisão por idosos diabéticos e hipertensos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2016. Dissertação (Me</a:t>
            </a:r>
            <a:r>
              <a:rPr lang="en-US" sz="1592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</a:t>
            </a:r>
            <a:r>
              <a:rPr lang="en-US" sz="1592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e</a:t>
            </a:r>
            <a:r>
              <a:rPr lang="en-US" sz="1592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Bioe</a:t>
            </a:r>
            <a:r>
              <a:rPr lang="en-US" sz="1592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genh</a:t>
            </a:r>
            <a:r>
              <a:rPr lang="en-US" sz="1592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ari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a) - B</a:t>
            </a:r>
            <a:r>
              <a:rPr lang="en-US" sz="1592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io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1592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nge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nha</a:t>
            </a:r>
            <a:r>
              <a:rPr lang="en-US" sz="1592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ria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Unive</a:t>
            </a:r>
            <a:r>
              <a:rPr lang="en-US" sz="1592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92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92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92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2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 São P</a:t>
            </a:r>
            <a:r>
              <a:rPr lang="en-US" sz="1592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ulo, São Carlo</a:t>
            </a:r>
            <a:r>
              <a:rPr lang="en-US" sz="1592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2016.</a:t>
            </a:r>
            <a:r>
              <a:rPr lang="en-US" sz="1592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5" tooltip="https://doi.org/10.11606/D.82.2016.tde-22062016-112424"/>
              </a:rPr>
              <a:t> https://doi.org/10.11606/D.82.2016.tde-22062016-112424</a:t>
            </a:r>
            <a:r>
              <a:rPr lang="en-US" sz="1592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Acesso em: 12 fev. 2025.</a:t>
            </a:r>
          </a:p>
          <a:p>
            <a:pPr algn="l">
              <a:lnSpc>
                <a:spcPts val="2229"/>
              </a:lnSpc>
            </a:pPr>
          </a:p>
          <a:p>
            <a:pPr algn="l">
              <a:lnSpc>
                <a:spcPts val="2229"/>
              </a:lnSpc>
            </a:pP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KEWA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TE, Neha et al. </a:t>
            </a:r>
            <a:r>
              <a:rPr lang="en-US" sz="1592" i="true" b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 review on AWS-cloud computing technology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International Journal for Research in Applied Science and Engineering Technology, v. 10, n. 1, p. 258-263, 2022.Disponível em</a:t>
            </a:r>
            <a:r>
              <a:rPr lang="en-US" sz="1592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2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6" tooltip="http://dx.doi.org/10.22214/ijraset.2022.39802"/>
              </a:rPr>
              <a:t>http://dx.doi.org/10.22214/ijraset.2022.39802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Acesso em: 23 maio 2025.</a:t>
            </a:r>
          </a:p>
          <a:p>
            <a:pPr algn="l">
              <a:lnSpc>
                <a:spcPts val="2229"/>
              </a:lnSpc>
            </a:pPr>
          </a:p>
          <a:p>
            <a:pPr algn="l">
              <a:lnSpc>
                <a:spcPts val="2229"/>
              </a:lnSpc>
            </a:pP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MONZON, 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Luciele da Rocha; BONIATTI, Márcio Manozzo. </a:t>
            </a:r>
            <a:r>
              <a:rPr lang="en-US" sz="159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Utilização do Modified Early Warning Score na transferência intra-hospitalar de pacientes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Revista Brasileira de Terapia Intensiva, São Paulo, v. 32, n. 3, p. 439-443, jul.-set. 2020. Disponível em: </a:t>
            </a:r>
            <a:r>
              <a:rPr lang="en-US" sz="1592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7" tooltip="https://doi.org/10.5935/0103-507X.20200074"/>
              </a:rPr>
              <a:t>https://doi.org/10.5935/0103-507X.20200074</a:t>
            </a:r>
            <a:r>
              <a:rPr lang="en-US" sz="1592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Acesso em: 26 maio 2025.</a:t>
            </a:r>
          </a:p>
          <a:p>
            <a:pPr algn="l">
              <a:lnSpc>
                <a:spcPts val="2229"/>
              </a:lnSpc>
            </a:pPr>
          </a:p>
          <a:p>
            <a:pPr algn="l">
              <a:lnSpc>
                <a:spcPts val="2229"/>
              </a:lnSpc>
              <a:spcBef>
                <a:spcPct val="0"/>
              </a:spcBef>
            </a:pP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MUKHERJE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E, Sourav. </a:t>
            </a:r>
            <a:r>
              <a:rPr lang="en-US" b="true" sz="1592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Benefits of AWS in Modern Cloud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Chicago, United States: University of the Cumberlands, 2019. Disponível em: </a:t>
            </a:r>
            <a:r>
              <a:rPr lang="en-US" sz="1592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8" tooltip="https://doi.org/10.48550/arXiv.1903.03219"/>
              </a:rPr>
              <a:t>https://doi.org/10.48550/arXiv.1903.03219</a:t>
            </a:r>
            <a:r>
              <a:rPr lang="en-US" sz="1592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Acesso em: 26</a:t>
            </a:r>
            <a:r>
              <a:rPr lang="en-US" sz="15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maio 2025.</a:t>
            </a:r>
          </a:p>
          <a:p>
            <a:pPr algn="l">
              <a:lnSpc>
                <a:spcPts val="222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32981" y="589165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76091" y="4321730"/>
            <a:ext cx="213921" cy="198760"/>
          </a:xfrm>
          <a:custGeom>
            <a:avLst/>
            <a:gdLst/>
            <a:ahLst/>
            <a:cxnLst/>
            <a:rect r="r" b="b" t="t" l="l"/>
            <a:pathLst>
              <a:path h="198760" w="213921">
                <a:moveTo>
                  <a:pt x="0" y="0"/>
                </a:moveTo>
                <a:lnTo>
                  <a:pt x="213921" y="0"/>
                </a:lnTo>
                <a:lnTo>
                  <a:pt x="213921" y="198760"/>
                </a:lnTo>
                <a:lnTo>
                  <a:pt x="0" y="198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271651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298292" y="-5956590"/>
            <a:ext cx="8393014" cy="11486474"/>
          </a:xfrm>
          <a:custGeom>
            <a:avLst/>
            <a:gdLst/>
            <a:ahLst/>
            <a:cxnLst/>
            <a:rect r="r" b="b" t="t" l="l"/>
            <a:pathLst>
              <a:path h="11486474" w="8393014">
                <a:moveTo>
                  <a:pt x="0" y="0"/>
                </a:moveTo>
                <a:lnTo>
                  <a:pt x="8393014" y="0"/>
                </a:lnTo>
                <a:lnTo>
                  <a:pt x="8393014" y="11486474"/>
                </a:lnTo>
                <a:lnTo>
                  <a:pt x="0" y="1148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4298292" y="2201100"/>
            <a:ext cx="8393014" cy="11486474"/>
          </a:xfrm>
          <a:custGeom>
            <a:avLst/>
            <a:gdLst/>
            <a:ahLst/>
            <a:cxnLst/>
            <a:rect r="r" b="b" t="t" l="l"/>
            <a:pathLst>
              <a:path h="11486474" w="8393014">
                <a:moveTo>
                  <a:pt x="0" y="0"/>
                </a:moveTo>
                <a:lnTo>
                  <a:pt x="8393014" y="0"/>
                </a:lnTo>
                <a:lnTo>
                  <a:pt x="8393014" y="11486474"/>
                </a:lnTo>
                <a:lnTo>
                  <a:pt x="0" y="1148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8201015" y="-7596544"/>
            <a:ext cx="24778628" cy="24778628"/>
          </a:xfrm>
          <a:custGeom>
            <a:avLst/>
            <a:gdLst/>
            <a:ahLst/>
            <a:cxnLst/>
            <a:rect r="r" b="b" t="t" l="l"/>
            <a:pathLst>
              <a:path h="24778628" w="24778628">
                <a:moveTo>
                  <a:pt x="0" y="0"/>
                </a:moveTo>
                <a:lnTo>
                  <a:pt x="24778628" y="0"/>
                </a:lnTo>
                <a:lnTo>
                  <a:pt x="24778628" y="24778628"/>
                </a:lnTo>
                <a:lnTo>
                  <a:pt x="0" y="24778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837692" y="534475"/>
            <a:ext cx="25183042" cy="25183042"/>
          </a:xfrm>
          <a:custGeom>
            <a:avLst/>
            <a:gdLst/>
            <a:ahLst/>
            <a:cxnLst/>
            <a:rect r="r" b="b" t="t" l="l"/>
            <a:pathLst>
              <a:path h="25183042" w="25183042">
                <a:moveTo>
                  <a:pt x="0" y="0"/>
                </a:moveTo>
                <a:lnTo>
                  <a:pt x="25183042" y="0"/>
                </a:lnTo>
                <a:lnTo>
                  <a:pt x="25183042" y="25183043"/>
                </a:lnTo>
                <a:lnTo>
                  <a:pt x="0" y="25183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76908" y="-681922"/>
            <a:ext cx="25724957" cy="14607481"/>
            <a:chOff x="0" y="0"/>
            <a:chExt cx="6775297" cy="38472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775297" cy="3847238"/>
            </a:xfrm>
            <a:custGeom>
              <a:avLst/>
              <a:gdLst/>
              <a:ahLst/>
              <a:cxnLst/>
              <a:rect r="r" b="b" t="t" l="l"/>
              <a:pathLst>
                <a:path h="3847238" w="6775297">
                  <a:moveTo>
                    <a:pt x="0" y="0"/>
                  </a:moveTo>
                  <a:lnTo>
                    <a:pt x="6775297" y="0"/>
                  </a:lnTo>
                  <a:lnTo>
                    <a:pt x="6775297" y="3847238"/>
                  </a:lnTo>
                  <a:lnTo>
                    <a:pt x="0" y="38472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775297" cy="3885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2476908" y="0"/>
            <a:ext cx="0" cy="11076976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28066" y="8324919"/>
            <a:ext cx="1601167" cy="1654144"/>
          </a:xfrm>
          <a:custGeom>
            <a:avLst/>
            <a:gdLst/>
            <a:ahLst/>
            <a:cxnLst/>
            <a:rect r="r" b="b" t="t" l="l"/>
            <a:pathLst>
              <a:path h="1654144" w="1601167">
                <a:moveTo>
                  <a:pt x="0" y="0"/>
                </a:moveTo>
                <a:lnTo>
                  <a:pt x="1601167" y="0"/>
                </a:lnTo>
                <a:lnTo>
                  <a:pt x="1601167" y="1654145"/>
                </a:lnTo>
                <a:lnTo>
                  <a:pt x="0" y="16541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3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24937" y="1530270"/>
            <a:ext cx="10414449" cy="5878896"/>
          </a:xfrm>
          <a:custGeom>
            <a:avLst/>
            <a:gdLst/>
            <a:ahLst/>
            <a:cxnLst/>
            <a:rect r="r" b="b" t="t" l="l"/>
            <a:pathLst>
              <a:path h="5878896" w="10414449">
                <a:moveTo>
                  <a:pt x="0" y="0"/>
                </a:moveTo>
                <a:lnTo>
                  <a:pt x="10414449" y="0"/>
                </a:lnTo>
                <a:lnTo>
                  <a:pt x="10414449" y="5878896"/>
                </a:lnTo>
                <a:lnTo>
                  <a:pt x="0" y="58788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-4526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641452" y="3317937"/>
            <a:ext cx="8989351" cy="2895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8"/>
              </a:lnSpc>
              <a:spcBef>
                <a:spcPct val="0"/>
              </a:spcBef>
            </a:pPr>
            <a:r>
              <a:rPr lang="en-US" sz="41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crescente preoc</a:t>
            </a:r>
            <a:r>
              <a:rPr lang="en-US" sz="41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upação com a segurança urbana tem impulsionado a busca por tecnologias de</a:t>
            </a:r>
            <a:r>
              <a:rPr lang="en-US" b="true" sz="413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proteção pessoal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70634" y="1588754"/>
            <a:ext cx="4923055" cy="108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42"/>
              </a:lnSpc>
              <a:spcBef>
                <a:spcPct val="0"/>
              </a:spcBef>
            </a:pPr>
            <a:r>
              <a:rPr lang="en-US" b="true" sz="6316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Introdução</a:t>
            </a:r>
          </a:p>
        </p:txBody>
      </p:sp>
      <p:sp>
        <p:nvSpPr>
          <p:cNvPr name="AutoShape 14" id="14"/>
          <p:cNvSpPr/>
          <p:nvPr/>
        </p:nvSpPr>
        <p:spPr>
          <a:xfrm>
            <a:off x="4924937" y="7409166"/>
            <a:ext cx="10329483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89332" y="534475"/>
            <a:ext cx="1678635" cy="1441528"/>
          </a:xfrm>
          <a:custGeom>
            <a:avLst/>
            <a:gdLst/>
            <a:ahLst/>
            <a:cxnLst/>
            <a:rect r="r" b="b" t="t" l="l"/>
            <a:pathLst>
              <a:path h="1441528" w="1678635">
                <a:moveTo>
                  <a:pt x="0" y="0"/>
                </a:moveTo>
                <a:lnTo>
                  <a:pt x="1678635" y="0"/>
                </a:lnTo>
                <a:lnTo>
                  <a:pt x="1678635" y="1441528"/>
                </a:lnTo>
                <a:lnTo>
                  <a:pt x="0" y="14415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5782912" y="8324919"/>
            <a:ext cx="1194342" cy="1194342"/>
            <a:chOff x="0" y="0"/>
            <a:chExt cx="1592456" cy="159245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592456" cy="1592456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7071" lIns="27071" bIns="27071" rIns="27071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35328" y="37255"/>
              <a:ext cx="1521800" cy="1521800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7071" lIns="27071" bIns="27071" rIns="27071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367940" y="155924"/>
              <a:ext cx="856576" cy="1280608"/>
            </a:xfrm>
            <a:custGeom>
              <a:avLst/>
              <a:gdLst/>
              <a:ahLst/>
              <a:cxnLst/>
              <a:rect r="r" b="b" t="t" l="l"/>
              <a:pathLst>
                <a:path h="1280608" w="856576">
                  <a:moveTo>
                    <a:pt x="0" y="0"/>
                  </a:moveTo>
                  <a:lnTo>
                    <a:pt x="856576" y="0"/>
                  </a:lnTo>
                  <a:lnTo>
                    <a:pt x="856576" y="1280608"/>
                  </a:lnTo>
                  <a:lnTo>
                    <a:pt x="0" y="1280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24" id="24"/>
          <p:cNvSpPr/>
          <p:nvPr/>
        </p:nvSpPr>
        <p:spPr>
          <a:xfrm flipH="true">
            <a:off x="-713927" y="2461050"/>
            <a:ext cx="3227052" cy="0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298292" y="-5956590"/>
            <a:ext cx="8393014" cy="11486474"/>
          </a:xfrm>
          <a:custGeom>
            <a:avLst/>
            <a:gdLst/>
            <a:ahLst/>
            <a:cxnLst/>
            <a:rect r="r" b="b" t="t" l="l"/>
            <a:pathLst>
              <a:path h="11486474" w="8393014">
                <a:moveTo>
                  <a:pt x="0" y="0"/>
                </a:moveTo>
                <a:lnTo>
                  <a:pt x="8393014" y="0"/>
                </a:lnTo>
                <a:lnTo>
                  <a:pt x="8393014" y="11486474"/>
                </a:lnTo>
                <a:lnTo>
                  <a:pt x="0" y="1148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4298292" y="2201100"/>
            <a:ext cx="8393014" cy="11486474"/>
          </a:xfrm>
          <a:custGeom>
            <a:avLst/>
            <a:gdLst/>
            <a:ahLst/>
            <a:cxnLst/>
            <a:rect r="r" b="b" t="t" l="l"/>
            <a:pathLst>
              <a:path h="11486474" w="8393014">
                <a:moveTo>
                  <a:pt x="0" y="0"/>
                </a:moveTo>
                <a:lnTo>
                  <a:pt x="8393014" y="0"/>
                </a:lnTo>
                <a:lnTo>
                  <a:pt x="8393014" y="11486474"/>
                </a:lnTo>
                <a:lnTo>
                  <a:pt x="0" y="1148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8201015" y="-7596544"/>
            <a:ext cx="24778628" cy="24778628"/>
          </a:xfrm>
          <a:custGeom>
            <a:avLst/>
            <a:gdLst/>
            <a:ahLst/>
            <a:cxnLst/>
            <a:rect r="r" b="b" t="t" l="l"/>
            <a:pathLst>
              <a:path h="24778628" w="24778628">
                <a:moveTo>
                  <a:pt x="0" y="0"/>
                </a:moveTo>
                <a:lnTo>
                  <a:pt x="24778628" y="0"/>
                </a:lnTo>
                <a:lnTo>
                  <a:pt x="24778628" y="24778628"/>
                </a:lnTo>
                <a:lnTo>
                  <a:pt x="0" y="24778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837692" y="534475"/>
            <a:ext cx="25183042" cy="25183042"/>
          </a:xfrm>
          <a:custGeom>
            <a:avLst/>
            <a:gdLst/>
            <a:ahLst/>
            <a:cxnLst/>
            <a:rect r="r" b="b" t="t" l="l"/>
            <a:pathLst>
              <a:path h="25183042" w="25183042">
                <a:moveTo>
                  <a:pt x="0" y="0"/>
                </a:moveTo>
                <a:lnTo>
                  <a:pt x="25183042" y="0"/>
                </a:lnTo>
                <a:lnTo>
                  <a:pt x="25183042" y="25183043"/>
                </a:lnTo>
                <a:lnTo>
                  <a:pt x="0" y="25183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76908" y="-987509"/>
            <a:ext cx="25724957" cy="14607481"/>
            <a:chOff x="0" y="0"/>
            <a:chExt cx="6775297" cy="38472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775297" cy="3847238"/>
            </a:xfrm>
            <a:custGeom>
              <a:avLst/>
              <a:gdLst/>
              <a:ahLst/>
              <a:cxnLst/>
              <a:rect r="r" b="b" t="t" l="l"/>
              <a:pathLst>
                <a:path h="3847238" w="6775297">
                  <a:moveTo>
                    <a:pt x="0" y="0"/>
                  </a:moveTo>
                  <a:lnTo>
                    <a:pt x="6775297" y="0"/>
                  </a:lnTo>
                  <a:lnTo>
                    <a:pt x="6775297" y="3847238"/>
                  </a:lnTo>
                  <a:lnTo>
                    <a:pt x="0" y="38472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775297" cy="3885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2476908" y="0"/>
            <a:ext cx="0" cy="11076976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6653208" y="1088908"/>
            <a:ext cx="745257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Revisão de Literatura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935427" y="2807696"/>
            <a:ext cx="4107605" cy="4659090"/>
            <a:chOff x="0" y="0"/>
            <a:chExt cx="5476807" cy="621211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476807" cy="6212119"/>
              <a:chOff x="0" y="0"/>
              <a:chExt cx="1083733" cy="122923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83733" cy="1229235"/>
              </a:xfrm>
              <a:custGeom>
                <a:avLst/>
                <a:gdLst/>
                <a:ahLst/>
                <a:cxnLst/>
                <a:rect r="r" b="b" t="t" l="l"/>
                <a:pathLst>
                  <a:path h="1229235" w="1083733">
                    <a:moveTo>
                      <a:pt x="0" y="0"/>
                    </a:moveTo>
                    <a:lnTo>
                      <a:pt x="1083733" y="0"/>
                    </a:lnTo>
                    <a:lnTo>
                      <a:pt x="1083733" y="1229235"/>
                    </a:lnTo>
                    <a:lnTo>
                      <a:pt x="0" y="122923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083733" cy="12673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77489" y="126778"/>
              <a:ext cx="5110272" cy="5957107"/>
              <a:chOff x="0" y="0"/>
              <a:chExt cx="1011205" cy="117877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011204" cy="1178773"/>
              </a:xfrm>
              <a:custGeom>
                <a:avLst/>
                <a:gdLst/>
                <a:ahLst/>
                <a:cxnLst/>
                <a:rect r="r" b="b" t="t" l="l"/>
                <a:pathLst>
                  <a:path h="1178773" w="1011204">
                    <a:moveTo>
                      <a:pt x="0" y="0"/>
                    </a:moveTo>
                    <a:lnTo>
                      <a:pt x="1011204" y="0"/>
                    </a:lnTo>
                    <a:lnTo>
                      <a:pt x="1011204" y="1178773"/>
                    </a:lnTo>
                    <a:lnTo>
                      <a:pt x="0" y="117877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011205" cy="12168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795403" y="1506324"/>
              <a:ext cx="3874444" cy="4167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78"/>
                </a:lnSpc>
                <a:spcBef>
                  <a:spcPct val="0"/>
                </a:spcBef>
              </a:pPr>
              <a:r>
                <a:rPr lang="en-US" sz="198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Lorem ipsum dolor sit amet. Ea veritatis animi et voluptatem laboriosam et laborum beatae ut nulla explicabo! Vel laborum debitis qui accusamus enim ut iure possimus</a:t>
              </a:r>
              <a:r>
                <a:rPr lang="en-US" sz="198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amet.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795403" y="532401"/>
              <a:ext cx="3874444" cy="437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78"/>
                </a:lnSpc>
                <a:spcBef>
                  <a:spcPct val="0"/>
                </a:spcBef>
              </a:pPr>
              <a:r>
                <a:rPr lang="en-US" sz="198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Aumento da população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722881" y="2820215"/>
            <a:ext cx="4107605" cy="4659090"/>
            <a:chOff x="0" y="0"/>
            <a:chExt cx="1083733" cy="122923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83733" cy="1229235"/>
            </a:xfrm>
            <a:custGeom>
              <a:avLst/>
              <a:gdLst/>
              <a:ahLst/>
              <a:cxnLst/>
              <a:rect r="r" b="b" t="t" l="l"/>
              <a:pathLst>
                <a:path h="1229235" w="1083733">
                  <a:moveTo>
                    <a:pt x="0" y="0"/>
                  </a:moveTo>
                  <a:lnTo>
                    <a:pt x="1083733" y="0"/>
                  </a:lnTo>
                  <a:lnTo>
                    <a:pt x="1083733" y="1229235"/>
                  </a:lnTo>
                  <a:lnTo>
                    <a:pt x="0" y="122923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083733" cy="1267335"/>
            </a:xfrm>
            <a:prstGeom prst="rect">
              <a:avLst/>
            </a:prstGeom>
          </p:spPr>
          <p:txBody>
            <a:bodyPr anchor="ctr" rtlCol="false" tIns="50711" lIns="50711" bIns="50711" rIns="5071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855997" y="2915298"/>
            <a:ext cx="3832704" cy="4467830"/>
            <a:chOff x="0" y="0"/>
            <a:chExt cx="1011205" cy="117877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11204" cy="1178773"/>
            </a:xfrm>
            <a:custGeom>
              <a:avLst/>
              <a:gdLst/>
              <a:ahLst/>
              <a:cxnLst/>
              <a:rect r="r" b="b" t="t" l="l"/>
              <a:pathLst>
                <a:path h="1178773" w="1011204">
                  <a:moveTo>
                    <a:pt x="0" y="0"/>
                  </a:moveTo>
                  <a:lnTo>
                    <a:pt x="1011204" y="0"/>
                  </a:lnTo>
                  <a:lnTo>
                    <a:pt x="1011204" y="1178773"/>
                  </a:lnTo>
                  <a:lnTo>
                    <a:pt x="0" y="11787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11205" cy="1216873"/>
            </a:xfrm>
            <a:prstGeom prst="rect">
              <a:avLst/>
            </a:prstGeom>
          </p:spPr>
          <p:txBody>
            <a:bodyPr anchor="ctr" rtlCol="false" tIns="50711" lIns="50711" bIns="50711" rIns="5071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237730" y="4194364"/>
            <a:ext cx="2905833" cy="280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8"/>
              </a:lnSpc>
              <a:spcBef>
                <a:spcPct val="0"/>
              </a:spcBef>
            </a:pPr>
            <a:r>
              <a:rPr lang="en-US" sz="19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</a:t>
            </a:r>
            <a:r>
              <a:rPr lang="en-US" sz="19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 idosos com 80 anos ou mais, 40% sofram quedas todos os anos. Dos que moram em instituições de longa permanência, a frequência de quedas é ainda maior (BBC, 2024)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05593" y="3209990"/>
            <a:ext cx="3133513" cy="81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7"/>
              </a:lnSpc>
              <a:spcBef>
                <a:spcPct val="0"/>
              </a:spcBef>
            </a:pPr>
            <a:r>
              <a:rPr lang="en-US" b="true" sz="234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Quedas na população idosa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8330025" y="2820215"/>
            <a:ext cx="4107605" cy="4659090"/>
            <a:chOff x="0" y="0"/>
            <a:chExt cx="5476807" cy="6212119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5476807" cy="6212119"/>
              <a:chOff x="0" y="0"/>
              <a:chExt cx="1083733" cy="122923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083733" cy="1229235"/>
              </a:xfrm>
              <a:custGeom>
                <a:avLst/>
                <a:gdLst/>
                <a:ahLst/>
                <a:cxnLst/>
                <a:rect r="r" b="b" t="t" l="l"/>
                <a:pathLst>
                  <a:path h="1229235" w="1083733">
                    <a:moveTo>
                      <a:pt x="0" y="0"/>
                    </a:moveTo>
                    <a:lnTo>
                      <a:pt x="1083733" y="0"/>
                    </a:lnTo>
                    <a:lnTo>
                      <a:pt x="1083733" y="1229235"/>
                    </a:lnTo>
                    <a:lnTo>
                      <a:pt x="0" y="122923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1083733" cy="12673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77489" y="126778"/>
              <a:ext cx="5110272" cy="5957107"/>
              <a:chOff x="0" y="0"/>
              <a:chExt cx="1011205" cy="1178773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011204" cy="1178773"/>
              </a:xfrm>
              <a:custGeom>
                <a:avLst/>
                <a:gdLst/>
                <a:ahLst/>
                <a:cxnLst/>
                <a:rect r="r" b="b" t="t" l="l"/>
                <a:pathLst>
                  <a:path h="1178773" w="1011204">
                    <a:moveTo>
                      <a:pt x="0" y="0"/>
                    </a:moveTo>
                    <a:lnTo>
                      <a:pt x="1011204" y="0"/>
                    </a:lnTo>
                    <a:lnTo>
                      <a:pt x="1011204" y="1178773"/>
                    </a:lnTo>
                    <a:lnTo>
                      <a:pt x="0" y="117877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1011205" cy="12168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795403" y="1506324"/>
              <a:ext cx="3874444" cy="4167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78"/>
                </a:lnSpc>
                <a:spcBef>
                  <a:spcPct val="0"/>
                </a:spcBef>
              </a:pPr>
              <a:r>
                <a:rPr lang="en-US" sz="198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Lorem ipsum dolor sit amet. Ea veritatis animi et voluptatem laboriosam et laborum beatae ut nulla explicabo! Vel laborum debitis qui accusamus enim ut iure possimus</a:t>
              </a:r>
              <a:r>
                <a:rPr lang="en-US" sz="198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amet.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795403" y="532401"/>
              <a:ext cx="3874444" cy="437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78"/>
                </a:lnSpc>
                <a:spcBef>
                  <a:spcPct val="0"/>
                </a:spcBef>
              </a:pPr>
              <a:r>
                <a:rPr lang="en-US" sz="198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Aumento da população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330025" y="2820215"/>
            <a:ext cx="4107605" cy="4659090"/>
            <a:chOff x="0" y="0"/>
            <a:chExt cx="1083733" cy="122923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83733" cy="1229235"/>
            </a:xfrm>
            <a:custGeom>
              <a:avLst/>
              <a:gdLst/>
              <a:ahLst/>
              <a:cxnLst/>
              <a:rect r="r" b="b" t="t" l="l"/>
              <a:pathLst>
                <a:path h="1229235" w="1083733">
                  <a:moveTo>
                    <a:pt x="0" y="0"/>
                  </a:moveTo>
                  <a:lnTo>
                    <a:pt x="1083733" y="0"/>
                  </a:lnTo>
                  <a:lnTo>
                    <a:pt x="1083733" y="1229235"/>
                  </a:lnTo>
                  <a:lnTo>
                    <a:pt x="0" y="122923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083733" cy="1267335"/>
            </a:xfrm>
            <a:prstGeom prst="rect">
              <a:avLst/>
            </a:prstGeom>
          </p:spPr>
          <p:txBody>
            <a:bodyPr anchor="ctr" rtlCol="false" tIns="50711" lIns="50711" bIns="50711" rIns="5071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463142" y="2915298"/>
            <a:ext cx="3832704" cy="4467830"/>
            <a:chOff x="0" y="0"/>
            <a:chExt cx="1011205" cy="117877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011204" cy="1178773"/>
            </a:xfrm>
            <a:custGeom>
              <a:avLst/>
              <a:gdLst/>
              <a:ahLst/>
              <a:cxnLst/>
              <a:rect r="r" b="b" t="t" l="l"/>
              <a:pathLst>
                <a:path h="1178773" w="1011204">
                  <a:moveTo>
                    <a:pt x="0" y="0"/>
                  </a:moveTo>
                  <a:lnTo>
                    <a:pt x="1011204" y="0"/>
                  </a:lnTo>
                  <a:lnTo>
                    <a:pt x="1011204" y="1178773"/>
                  </a:lnTo>
                  <a:lnTo>
                    <a:pt x="0" y="11787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011205" cy="1216873"/>
            </a:xfrm>
            <a:prstGeom prst="rect">
              <a:avLst/>
            </a:prstGeom>
          </p:spPr>
          <p:txBody>
            <a:bodyPr anchor="ctr" rtlCol="false" tIns="50711" lIns="50711" bIns="50711" rIns="5071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8844042" y="4194364"/>
            <a:ext cx="3079572" cy="278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0"/>
              </a:lnSpc>
              <a:spcBef>
                <a:spcPct val="0"/>
              </a:spcBef>
            </a:pPr>
            <a:r>
              <a:rPr lang="en-US" sz="226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Dad</a:t>
            </a:r>
            <a:r>
              <a:rPr lang="en-US" sz="226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 do COFEN de 2024 estimam que cerca de 8,5% da população idosa convive com a demência. (Ministério da saúde, 2024)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599461" y="3140285"/>
            <a:ext cx="1701350" cy="79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  <a:spcBef>
                <a:spcPct val="0"/>
              </a:spcBef>
            </a:pPr>
            <a:r>
              <a:rPr lang="en-US" b="true" sz="234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Impacto da demência 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3936669" y="2820215"/>
            <a:ext cx="4107605" cy="4659090"/>
            <a:chOff x="0" y="0"/>
            <a:chExt cx="1083733" cy="122923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083733" cy="1229235"/>
            </a:xfrm>
            <a:custGeom>
              <a:avLst/>
              <a:gdLst/>
              <a:ahLst/>
              <a:cxnLst/>
              <a:rect r="r" b="b" t="t" l="l"/>
              <a:pathLst>
                <a:path h="1229235" w="1083733">
                  <a:moveTo>
                    <a:pt x="0" y="0"/>
                  </a:moveTo>
                  <a:lnTo>
                    <a:pt x="1083733" y="0"/>
                  </a:lnTo>
                  <a:lnTo>
                    <a:pt x="1083733" y="1229235"/>
                  </a:lnTo>
                  <a:lnTo>
                    <a:pt x="0" y="122923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083733" cy="1267335"/>
            </a:xfrm>
            <a:prstGeom prst="rect">
              <a:avLst/>
            </a:prstGeom>
          </p:spPr>
          <p:txBody>
            <a:bodyPr anchor="ctr" rtlCol="false" tIns="50711" lIns="50711" bIns="50711" rIns="5071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4069786" y="2915298"/>
            <a:ext cx="3832704" cy="4467830"/>
            <a:chOff x="0" y="0"/>
            <a:chExt cx="1011205" cy="117877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011204" cy="1178773"/>
            </a:xfrm>
            <a:custGeom>
              <a:avLst/>
              <a:gdLst/>
              <a:ahLst/>
              <a:cxnLst/>
              <a:rect r="r" b="b" t="t" l="l"/>
              <a:pathLst>
                <a:path h="1178773" w="1011204">
                  <a:moveTo>
                    <a:pt x="0" y="0"/>
                  </a:moveTo>
                  <a:lnTo>
                    <a:pt x="1011204" y="0"/>
                  </a:lnTo>
                  <a:lnTo>
                    <a:pt x="1011204" y="1178773"/>
                  </a:lnTo>
                  <a:lnTo>
                    <a:pt x="0" y="11787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011205" cy="1216873"/>
            </a:xfrm>
            <a:prstGeom prst="rect">
              <a:avLst/>
            </a:prstGeom>
          </p:spPr>
          <p:txBody>
            <a:bodyPr anchor="ctr" rtlCol="false" tIns="50711" lIns="50711" bIns="50711" rIns="5071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4537555" y="4184839"/>
            <a:ext cx="2910167" cy="2914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Entre 2019 e 2021, a pandemia de COVID-19 reduziu a expectativa de vida no Brasil de 76,2 para 72,8 anos. Em 2023, ela voltou a subir, atingindo 76,4 anos, segundo o IBGE (Gomes, 2024).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4537555" y="3140285"/>
            <a:ext cx="2905833" cy="79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  <a:spcBef>
                <a:spcPct val="0"/>
              </a:spcBef>
            </a:pPr>
            <a:r>
              <a:rPr lang="en-US" b="true" sz="234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Aumento da população</a:t>
            </a:r>
          </a:p>
        </p:txBody>
      </p:sp>
      <p:sp>
        <p:nvSpPr>
          <p:cNvPr name="Freeform 53" id="53"/>
          <p:cNvSpPr/>
          <p:nvPr/>
        </p:nvSpPr>
        <p:spPr>
          <a:xfrm flipH="false" flipV="false" rot="0">
            <a:off x="428066" y="8324919"/>
            <a:ext cx="1601167" cy="1654144"/>
          </a:xfrm>
          <a:custGeom>
            <a:avLst/>
            <a:gdLst/>
            <a:ahLst/>
            <a:cxnLst/>
            <a:rect r="r" b="b" t="t" l="l"/>
            <a:pathLst>
              <a:path h="1654144" w="1601167">
                <a:moveTo>
                  <a:pt x="0" y="0"/>
                </a:moveTo>
                <a:lnTo>
                  <a:pt x="1601167" y="0"/>
                </a:lnTo>
                <a:lnTo>
                  <a:pt x="1601167" y="1654145"/>
                </a:lnTo>
                <a:lnTo>
                  <a:pt x="0" y="16541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32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389332" y="534475"/>
            <a:ext cx="1678635" cy="1441528"/>
          </a:xfrm>
          <a:custGeom>
            <a:avLst/>
            <a:gdLst/>
            <a:ahLst/>
            <a:cxnLst/>
            <a:rect r="r" b="b" t="t" l="l"/>
            <a:pathLst>
              <a:path h="1441528" w="1678635">
                <a:moveTo>
                  <a:pt x="0" y="0"/>
                </a:moveTo>
                <a:lnTo>
                  <a:pt x="1678635" y="0"/>
                </a:lnTo>
                <a:lnTo>
                  <a:pt x="1678635" y="1441528"/>
                </a:lnTo>
                <a:lnTo>
                  <a:pt x="0" y="14415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55" id="55"/>
          <p:cNvSpPr/>
          <p:nvPr/>
        </p:nvSpPr>
        <p:spPr>
          <a:xfrm flipH="true">
            <a:off x="-713927" y="2461050"/>
            <a:ext cx="3227052" cy="0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6" id="56"/>
          <p:cNvGrpSpPr/>
          <p:nvPr/>
        </p:nvGrpSpPr>
        <p:grpSpPr>
          <a:xfrm rot="0">
            <a:off x="15782912" y="8324919"/>
            <a:ext cx="1194342" cy="1194342"/>
            <a:chOff x="0" y="0"/>
            <a:chExt cx="1592456" cy="1592456"/>
          </a:xfrm>
        </p:grpSpPr>
        <p:grpSp>
          <p:nvGrpSpPr>
            <p:cNvPr name="Group 57" id="57"/>
            <p:cNvGrpSpPr/>
            <p:nvPr/>
          </p:nvGrpSpPr>
          <p:grpSpPr>
            <a:xfrm rot="0">
              <a:off x="0" y="0"/>
              <a:ext cx="1592456" cy="1592456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7071" lIns="27071" bIns="27071" rIns="27071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35328" y="37255"/>
              <a:ext cx="1521800" cy="1521800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7071" lIns="27071" bIns="27071" rIns="27071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sp>
          <p:nvSpPr>
            <p:cNvPr name="Freeform 63" id="63"/>
            <p:cNvSpPr/>
            <p:nvPr/>
          </p:nvSpPr>
          <p:spPr>
            <a:xfrm flipH="false" flipV="false" rot="0">
              <a:off x="367940" y="155924"/>
              <a:ext cx="856576" cy="1280608"/>
            </a:xfrm>
            <a:custGeom>
              <a:avLst/>
              <a:gdLst/>
              <a:ahLst/>
              <a:cxnLst/>
              <a:rect r="r" b="b" t="t" l="l"/>
              <a:pathLst>
                <a:path h="1280608" w="856576">
                  <a:moveTo>
                    <a:pt x="0" y="0"/>
                  </a:moveTo>
                  <a:lnTo>
                    <a:pt x="856576" y="0"/>
                  </a:lnTo>
                  <a:lnTo>
                    <a:pt x="856576" y="1280608"/>
                  </a:lnTo>
                  <a:lnTo>
                    <a:pt x="0" y="1280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82912" y="8324919"/>
            <a:ext cx="1194342" cy="1194342"/>
            <a:chOff x="0" y="0"/>
            <a:chExt cx="1592456" cy="159245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92456" cy="1592456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7071" lIns="27071" bIns="27071" rIns="27071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35328" y="37255"/>
              <a:ext cx="1521800" cy="152180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7071" lIns="27071" bIns="27071" rIns="27071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367940" y="155924"/>
              <a:ext cx="856576" cy="1280608"/>
            </a:xfrm>
            <a:custGeom>
              <a:avLst/>
              <a:gdLst/>
              <a:ahLst/>
              <a:cxnLst/>
              <a:rect r="r" b="b" t="t" l="l"/>
              <a:pathLst>
                <a:path h="1280608" w="856576">
                  <a:moveTo>
                    <a:pt x="0" y="0"/>
                  </a:moveTo>
                  <a:lnTo>
                    <a:pt x="856576" y="0"/>
                  </a:lnTo>
                  <a:lnTo>
                    <a:pt x="856576" y="1280608"/>
                  </a:lnTo>
                  <a:lnTo>
                    <a:pt x="0" y="1280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204640" y="2357610"/>
            <a:ext cx="465456" cy="353746"/>
          </a:xfrm>
          <a:custGeom>
            <a:avLst/>
            <a:gdLst/>
            <a:ahLst/>
            <a:cxnLst/>
            <a:rect r="r" b="b" t="t" l="l"/>
            <a:pathLst>
              <a:path h="353746" w="465456">
                <a:moveTo>
                  <a:pt x="0" y="0"/>
                </a:moveTo>
                <a:lnTo>
                  <a:pt x="465455" y="0"/>
                </a:lnTo>
                <a:lnTo>
                  <a:pt x="465455" y="353746"/>
                </a:lnTo>
                <a:lnTo>
                  <a:pt x="0" y="35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617905" y="3850930"/>
            <a:ext cx="465456" cy="353746"/>
          </a:xfrm>
          <a:custGeom>
            <a:avLst/>
            <a:gdLst/>
            <a:ahLst/>
            <a:cxnLst/>
            <a:rect r="r" b="b" t="t" l="l"/>
            <a:pathLst>
              <a:path h="353746" w="465456">
                <a:moveTo>
                  <a:pt x="0" y="0"/>
                </a:moveTo>
                <a:lnTo>
                  <a:pt x="465455" y="0"/>
                </a:lnTo>
                <a:lnTo>
                  <a:pt x="465455" y="353747"/>
                </a:lnTo>
                <a:lnTo>
                  <a:pt x="0" y="353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11624758" y="4027804"/>
            <a:ext cx="375196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5850536" y="2711356"/>
            <a:ext cx="97" cy="8916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2902920" y="2524958"/>
            <a:ext cx="375196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2456418" y="2959299"/>
            <a:ext cx="97" cy="8916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7259300" y="2057400"/>
            <a:ext cx="3086100" cy="4475233"/>
            <a:chOff x="0" y="0"/>
            <a:chExt cx="812800" cy="117866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1178662"/>
            </a:xfrm>
            <a:custGeom>
              <a:avLst/>
              <a:gdLst/>
              <a:ahLst/>
              <a:cxnLst/>
              <a:rect r="r" b="b" t="t" l="l"/>
              <a:pathLst>
                <a:path h="117866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78662"/>
                  </a:lnTo>
                  <a:lnTo>
                    <a:pt x="0" y="1178662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1216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512110" y="3850930"/>
            <a:ext cx="3086100" cy="2194469"/>
            <a:chOff x="0" y="0"/>
            <a:chExt cx="812800" cy="57796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577967"/>
            </a:xfrm>
            <a:custGeom>
              <a:avLst/>
              <a:gdLst/>
              <a:ahLst/>
              <a:cxnLst/>
              <a:rect r="r" b="b" t="t" l="l"/>
              <a:pathLst>
                <a:path h="57796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77967"/>
                  </a:lnTo>
                  <a:lnTo>
                    <a:pt x="0" y="5779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616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981176" y="5240894"/>
            <a:ext cx="3480990" cy="147810"/>
            <a:chOff x="0" y="0"/>
            <a:chExt cx="916804" cy="3892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16804" cy="38929"/>
            </a:xfrm>
            <a:custGeom>
              <a:avLst/>
              <a:gdLst/>
              <a:ahLst/>
              <a:cxnLst/>
              <a:rect r="r" b="b" t="t" l="l"/>
              <a:pathLst>
                <a:path h="38929" w="916804">
                  <a:moveTo>
                    <a:pt x="0" y="0"/>
                  </a:moveTo>
                  <a:lnTo>
                    <a:pt x="916804" y="0"/>
                  </a:lnTo>
                  <a:lnTo>
                    <a:pt x="916804" y="38929"/>
                  </a:lnTo>
                  <a:lnTo>
                    <a:pt x="0" y="38929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16804" cy="77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6681795" y="5636353"/>
            <a:ext cx="1438783" cy="147810"/>
            <a:chOff x="0" y="0"/>
            <a:chExt cx="378939" cy="3892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78939" cy="38929"/>
            </a:xfrm>
            <a:custGeom>
              <a:avLst/>
              <a:gdLst/>
              <a:ahLst/>
              <a:cxnLst/>
              <a:rect r="r" b="b" t="t" l="l"/>
              <a:pathLst>
                <a:path h="38929" w="378939">
                  <a:moveTo>
                    <a:pt x="0" y="0"/>
                  </a:moveTo>
                  <a:lnTo>
                    <a:pt x="378939" y="0"/>
                  </a:lnTo>
                  <a:lnTo>
                    <a:pt x="378939" y="38929"/>
                  </a:lnTo>
                  <a:lnTo>
                    <a:pt x="0" y="38929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378939" cy="77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1543050" y="-2240084"/>
            <a:ext cx="5442750" cy="7739489"/>
            <a:chOff x="0" y="0"/>
            <a:chExt cx="7256999" cy="10319319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572591" y="2015458"/>
              <a:ext cx="4114800" cy="7829321"/>
              <a:chOff x="0" y="0"/>
              <a:chExt cx="812800" cy="1546532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1546532"/>
              </a:xfrm>
              <a:custGeom>
                <a:avLst/>
                <a:gdLst/>
                <a:ahLst/>
                <a:cxnLst/>
                <a:rect r="r" b="b" t="t" l="l"/>
                <a:pathLst>
                  <a:path h="1546532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546532"/>
                    </a:lnTo>
                    <a:lnTo>
                      <a:pt x="0" y="1546532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812800" cy="15846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5194300"/>
              <a:ext cx="4114800" cy="4114800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3142199" y="0"/>
              <a:ext cx="4114800" cy="4114800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821540" y="5729978"/>
              <a:ext cx="4641320" cy="197079"/>
              <a:chOff x="0" y="0"/>
              <a:chExt cx="916804" cy="38929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916804" cy="38929"/>
              </a:xfrm>
              <a:custGeom>
                <a:avLst/>
                <a:gdLst/>
                <a:ahLst/>
                <a:cxnLst/>
                <a:rect r="r" b="b" t="t" l="l"/>
                <a:pathLst>
                  <a:path h="38929" w="916804">
                    <a:moveTo>
                      <a:pt x="0" y="0"/>
                    </a:moveTo>
                    <a:lnTo>
                      <a:pt x="916804" y="0"/>
                    </a:lnTo>
                    <a:lnTo>
                      <a:pt x="916804" y="38929"/>
                    </a:lnTo>
                    <a:lnTo>
                      <a:pt x="0" y="38929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916804" cy="770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1483846" y="7924273"/>
              <a:ext cx="1918377" cy="197079"/>
              <a:chOff x="0" y="0"/>
              <a:chExt cx="378939" cy="38929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78939" cy="38929"/>
              </a:xfrm>
              <a:custGeom>
                <a:avLst/>
                <a:gdLst/>
                <a:ahLst/>
                <a:cxnLst/>
                <a:rect r="r" b="b" t="t" l="l"/>
                <a:pathLst>
                  <a:path h="38929" w="378939">
                    <a:moveTo>
                      <a:pt x="0" y="0"/>
                    </a:moveTo>
                    <a:lnTo>
                      <a:pt x="378939" y="0"/>
                    </a:lnTo>
                    <a:lnTo>
                      <a:pt x="378939" y="38929"/>
                    </a:lnTo>
                    <a:lnTo>
                      <a:pt x="0" y="38929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38100"/>
                <a:ext cx="378939" cy="770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1483846" y="10073176"/>
              <a:ext cx="2850572" cy="246142"/>
              <a:chOff x="0" y="0"/>
              <a:chExt cx="563076" cy="48621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563076" cy="48621"/>
              </a:xfrm>
              <a:custGeom>
                <a:avLst/>
                <a:gdLst/>
                <a:ahLst/>
                <a:cxnLst/>
                <a:rect r="r" b="b" t="t" l="l"/>
                <a:pathLst>
                  <a:path h="48621" w="563076">
                    <a:moveTo>
                      <a:pt x="0" y="0"/>
                    </a:moveTo>
                    <a:lnTo>
                      <a:pt x="563076" y="0"/>
                    </a:lnTo>
                    <a:lnTo>
                      <a:pt x="563076" y="48621"/>
                    </a:lnTo>
                    <a:lnTo>
                      <a:pt x="0" y="48621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38100"/>
                <a:ext cx="563076" cy="867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</p:grpSp>
      <p:grpSp>
        <p:nvGrpSpPr>
          <p:cNvPr name="Group 47" id="47"/>
          <p:cNvGrpSpPr/>
          <p:nvPr/>
        </p:nvGrpSpPr>
        <p:grpSpPr>
          <a:xfrm rot="0">
            <a:off x="17981176" y="2605886"/>
            <a:ext cx="3055185" cy="997394"/>
            <a:chOff x="0" y="0"/>
            <a:chExt cx="804658" cy="262688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04658" cy="262688"/>
            </a:xfrm>
            <a:custGeom>
              <a:avLst/>
              <a:gdLst/>
              <a:ahLst/>
              <a:cxnLst/>
              <a:rect r="r" b="b" t="t" l="l"/>
              <a:pathLst>
                <a:path h="262688" w="804658">
                  <a:moveTo>
                    <a:pt x="0" y="0"/>
                  </a:moveTo>
                  <a:lnTo>
                    <a:pt x="804658" y="0"/>
                  </a:lnTo>
                  <a:lnTo>
                    <a:pt x="804658" y="262688"/>
                  </a:lnTo>
                  <a:lnTo>
                    <a:pt x="0" y="2626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804658" cy="300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7081333" y="2867728"/>
            <a:ext cx="3055185" cy="236855"/>
            <a:chOff x="0" y="0"/>
            <a:chExt cx="804658" cy="62382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04658" cy="62382"/>
            </a:xfrm>
            <a:custGeom>
              <a:avLst/>
              <a:gdLst/>
              <a:ahLst/>
              <a:cxnLst/>
              <a:rect r="r" b="b" t="t" l="l"/>
              <a:pathLst>
                <a:path h="62382" w="804658">
                  <a:moveTo>
                    <a:pt x="0" y="0"/>
                  </a:moveTo>
                  <a:lnTo>
                    <a:pt x="804658" y="0"/>
                  </a:lnTo>
                  <a:lnTo>
                    <a:pt x="804658" y="62382"/>
                  </a:lnTo>
                  <a:lnTo>
                    <a:pt x="0" y="623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804658" cy="100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6681795" y="2205210"/>
            <a:ext cx="1438783" cy="147810"/>
            <a:chOff x="0" y="0"/>
            <a:chExt cx="378939" cy="38929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378939" cy="38929"/>
            </a:xfrm>
            <a:custGeom>
              <a:avLst/>
              <a:gdLst/>
              <a:ahLst/>
              <a:cxnLst/>
              <a:rect r="r" b="b" t="t" l="l"/>
              <a:pathLst>
                <a:path h="38929" w="378939">
                  <a:moveTo>
                    <a:pt x="0" y="0"/>
                  </a:moveTo>
                  <a:lnTo>
                    <a:pt x="378939" y="0"/>
                  </a:lnTo>
                  <a:lnTo>
                    <a:pt x="378939" y="38929"/>
                  </a:lnTo>
                  <a:lnTo>
                    <a:pt x="0" y="38929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378939" cy="77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pic>
        <p:nvPicPr>
          <p:cNvPr name="Picture 56" id="56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30652" t="72" r="22021" b="28218"/>
          <a:stretch>
            <a:fillRect/>
          </a:stretch>
        </p:blipFill>
        <p:spPr>
          <a:xfrm flipH="false" flipV="false" rot="0">
            <a:off x="6797562" y="4454112"/>
            <a:ext cx="5636668" cy="4804188"/>
          </a:xfrm>
          <a:prstGeom prst="rect">
            <a:avLst/>
          </a:prstGeom>
        </p:spPr>
      </p:pic>
      <p:sp>
        <p:nvSpPr>
          <p:cNvPr name="TextBox 57" id="57"/>
          <p:cNvSpPr txBox="true"/>
          <p:nvPr/>
        </p:nvSpPr>
        <p:spPr>
          <a:xfrm rot="0">
            <a:off x="6617947" y="933450"/>
            <a:ext cx="50521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Objetivo Geral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902823" y="2673256"/>
            <a:ext cx="12715082" cy="1262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2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</a:t>
            </a:r>
            <a:r>
              <a:rPr lang="en-US" sz="24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proposta visa proporcionar maior segurança e autonomia aos usuários, ao m</a:t>
            </a:r>
            <a:r>
              <a:rPr lang="en-US" sz="24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esmo tempo em que oferece aos cuidadores e familiares uma ferramenta eficiente de acompanhamento em tempo real.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806377" y="8935170"/>
            <a:ext cx="4998562" cy="32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4"/>
              </a:lnSpc>
              <a:spcBef>
                <a:spcPct val="0"/>
              </a:spcBef>
            </a:pPr>
            <a:r>
              <a:rPr lang="en-US" sz="190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Vídeo 1</a:t>
            </a:r>
            <a:r>
              <a:rPr lang="en-US" sz="190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– Modelo 3D Pulseira. Fonte: Autoral</a:t>
            </a:r>
          </a:p>
        </p:txBody>
      </p:sp>
    </p:spTree>
  </p:cSld>
  <p:clrMapOvr>
    <a:masterClrMapping/>
  </p:clrMapOvr>
  <p:transition spd="slow">
    <p:cover dir="r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6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346" y="53842"/>
            <a:ext cx="2169226" cy="2179653"/>
            <a:chOff x="0" y="0"/>
            <a:chExt cx="2892302" cy="290620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4183"/>
              <a:ext cx="2888101" cy="288810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-10800000">
              <a:off x="20896" y="0"/>
              <a:ext cx="2857199" cy="2902284"/>
            </a:xfrm>
            <a:custGeom>
              <a:avLst/>
              <a:gdLst/>
              <a:ahLst/>
              <a:cxnLst/>
              <a:rect r="r" b="b" t="t" l="l"/>
              <a:pathLst>
                <a:path h="2902284" w="2857199">
                  <a:moveTo>
                    <a:pt x="0" y="0"/>
                  </a:moveTo>
                  <a:lnTo>
                    <a:pt x="2857199" y="0"/>
                  </a:lnTo>
                  <a:lnTo>
                    <a:pt x="2857199" y="2902284"/>
                  </a:lnTo>
                  <a:lnTo>
                    <a:pt x="0" y="2902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6580" t="0" r="-46961" b="-9053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5400000">
              <a:off x="332743" y="330676"/>
              <a:ext cx="2228866" cy="2890251"/>
            </a:xfrm>
            <a:custGeom>
              <a:avLst/>
              <a:gdLst/>
              <a:ahLst/>
              <a:cxnLst/>
              <a:rect r="r" b="b" t="t" l="l"/>
              <a:pathLst>
                <a:path h="2890251" w="2228866">
                  <a:moveTo>
                    <a:pt x="0" y="0"/>
                  </a:moveTo>
                  <a:lnTo>
                    <a:pt x="2228866" y="0"/>
                  </a:lnTo>
                  <a:lnTo>
                    <a:pt x="2228866" y="2890251"/>
                  </a:lnTo>
                  <a:lnTo>
                    <a:pt x="0" y="2890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376" t="-3354" r="-163977" b="-102049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5400000">
              <a:off x="989" y="14891"/>
              <a:ext cx="2906204" cy="2876421"/>
            </a:xfrm>
            <a:custGeom>
              <a:avLst/>
              <a:gdLst/>
              <a:ahLst/>
              <a:cxnLst/>
              <a:rect r="r" b="b" t="t" l="l"/>
              <a:pathLst>
                <a:path h="2876421" w="2906204">
                  <a:moveTo>
                    <a:pt x="0" y="0"/>
                  </a:moveTo>
                  <a:lnTo>
                    <a:pt x="2906204" y="0"/>
                  </a:lnTo>
                  <a:lnTo>
                    <a:pt x="2906204" y="2876422"/>
                  </a:lnTo>
                  <a:lnTo>
                    <a:pt x="0" y="2876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170267" b="-27371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8864841" y="-8887476"/>
            <a:ext cx="13399818" cy="13399818"/>
          </a:xfrm>
          <a:custGeom>
            <a:avLst/>
            <a:gdLst/>
            <a:ahLst/>
            <a:cxnLst/>
            <a:rect r="r" b="b" t="t" l="l"/>
            <a:pathLst>
              <a:path h="13399818" w="13399818">
                <a:moveTo>
                  <a:pt x="0" y="0"/>
                </a:moveTo>
                <a:lnTo>
                  <a:pt x="13399818" y="0"/>
                </a:lnTo>
                <a:lnTo>
                  <a:pt x="13399818" y="13399819"/>
                </a:lnTo>
                <a:lnTo>
                  <a:pt x="0" y="133998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670724" y="529062"/>
            <a:ext cx="2045374" cy="2258485"/>
            <a:chOff x="0" y="0"/>
            <a:chExt cx="538699" cy="5948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8699" cy="594827"/>
            </a:xfrm>
            <a:custGeom>
              <a:avLst/>
              <a:gdLst/>
              <a:ahLst/>
              <a:cxnLst/>
              <a:rect r="r" b="b" t="t" l="l"/>
              <a:pathLst>
                <a:path h="594827" w="538699">
                  <a:moveTo>
                    <a:pt x="0" y="0"/>
                  </a:moveTo>
                  <a:lnTo>
                    <a:pt x="538699" y="0"/>
                  </a:lnTo>
                  <a:lnTo>
                    <a:pt x="538699" y="594827"/>
                  </a:lnTo>
                  <a:lnTo>
                    <a:pt x="0" y="5948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38699" cy="632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45136" y="3858970"/>
            <a:ext cx="1232873" cy="3086100"/>
            <a:chOff x="0" y="0"/>
            <a:chExt cx="324707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4707" cy="812800"/>
            </a:xfrm>
            <a:custGeom>
              <a:avLst/>
              <a:gdLst/>
              <a:ahLst/>
              <a:cxnLst/>
              <a:rect r="r" b="b" t="t" l="l"/>
              <a:pathLst>
                <a:path h="812800" w="324707">
                  <a:moveTo>
                    <a:pt x="0" y="0"/>
                  </a:moveTo>
                  <a:lnTo>
                    <a:pt x="324707" y="0"/>
                  </a:lnTo>
                  <a:lnTo>
                    <a:pt x="32470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2470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755002" y="4832611"/>
            <a:ext cx="2501093" cy="1472831"/>
            <a:chOff x="0" y="0"/>
            <a:chExt cx="658724" cy="38790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58724" cy="387906"/>
            </a:xfrm>
            <a:custGeom>
              <a:avLst/>
              <a:gdLst/>
              <a:ahLst/>
              <a:cxnLst/>
              <a:rect r="r" b="b" t="t" l="l"/>
              <a:pathLst>
                <a:path h="387906" w="658724">
                  <a:moveTo>
                    <a:pt x="0" y="0"/>
                  </a:moveTo>
                  <a:lnTo>
                    <a:pt x="658724" y="0"/>
                  </a:lnTo>
                  <a:lnTo>
                    <a:pt x="658724" y="387906"/>
                  </a:lnTo>
                  <a:lnTo>
                    <a:pt x="0" y="387906"/>
                  </a:lnTo>
                  <a:close/>
                </a:path>
              </a:pathLst>
            </a:custGeom>
            <a:solidFill>
              <a:srgbClr val="2A872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58724" cy="426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741780" y="3850853"/>
            <a:ext cx="2441722" cy="1174612"/>
            <a:chOff x="0" y="0"/>
            <a:chExt cx="643087" cy="30936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43087" cy="309363"/>
            </a:xfrm>
            <a:custGeom>
              <a:avLst/>
              <a:gdLst/>
              <a:ahLst/>
              <a:cxnLst/>
              <a:rect r="r" b="b" t="t" l="l"/>
              <a:pathLst>
                <a:path h="309363" w="643087">
                  <a:moveTo>
                    <a:pt x="0" y="0"/>
                  </a:moveTo>
                  <a:lnTo>
                    <a:pt x="643087" y="0"/>
                  </a:lnTo>
                  <a:lnTo>
                    <a:pt x="643087" y="309363"/>
                  </a:lnTo>
                  <a:lnTo>
                    <a:pt x="0" y="309363"/>
                  </a:lnTo>
                  <a:close/>
                </a:path>
              </a:pathLst>
            </a:custGeom>
            <a:solidFill>
              <a:srgbClr val="2A872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643087" cy="347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741780" y="6696782"/>
            <a:ext cx="2441722" cy="2060136"/>
            <a:chOff x="0" y="0"/>
            <a:chExt cx="643087" cy="54258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43087" cy="542587"/>
            </a:xfrm>
            <a:custGeom>
              <a:avLst/>
              <a:gdLst/>
              <a:ahLst/>
              <a:cxnLst/>
              <a:rect r="r" b="b" t="t" l="l"/>
              <a:pathLst>
                <a:path h="542587" w="643087">
                  <a:moveTo>
                    <a:pt x="0" y="0"/>
                  </a:moveTo>
                  <a:lnTo>
                    <a:pt x="643087" y="0"/>
                  </a:lnTo>
                  <a:lnTo>
                    <a:pt x="643087" y="542587"/>
                  </a:lnTo>
                  <a:lnTo>
                    <a:pt x="0" y="542587"/>
                  </a:lnTo>
                  <a:close/>
                </a:path>
              </a:pathLst>
            </a:custGeom>
            <a:solidFill>
              <a:srgbClr val="2A872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643087" cy="580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755002" y="6696782"/>
            <a:ext cx="2060687" cy="2060136"/>
            <a:chOff x="0" y="0"/>
            <a:chExt cx="542732" cy="54258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42732" cy="542587"/>
            </a:xfrm>
            <a:custGeom>
              <a:avLst/>
              <a:gdLst/>
              <a:ahLst/>
              <a:cxnLst/>
              <a:rect r="r" b="b" t="t" l="l"/>
              <a:pathLst>
                <a:path h="542587" w="542732">
                  <a:moveTo>
                    <a:pt x="0" y="0"/>
                  </a:moveTo>
                  <a:lnTo>
                    <a:pt x="542732" y="0"/>
                  </a:lnTo>
                  <a:lnTo>
                    <a:pt x="542732" y="542587"/>
                  </a:lnTo>
                  <a:lnTo>
                    <a:pt x="0" y="542587"/>
                  </a:lnTo>
                  <a:close/>
                </a:path>
              </a:pathLst>
            </a:custGeom>
            <a:solidFill>
              <a:srgbClr val="2A872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542732" cy="580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5782912" y="8324919"/>
            <a:ext cx="1194342" cy="1194342"/>
            <a:chOff x="0" y="0"/>
            <a:chExt cx="1592456" cy="1592456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1592456" cy="1592456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7071" lIns="27071" bIns="27071" rIns="27071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35328" y="37255"/>
              <a:ext cx="1521800" cy="1521800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7071" lIns="27071" bIns="27071" rIns="27071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sp>
          <p:nvSpPr>
            <p:cNvPr name="Freeform 35" id="35"/>
            <p:cNvSpPr/>
            <p:nvPr/>
          </p:nvSpPr>
          <p:spPr>
            <a:xfrm flipH="false" flipV="false" rot="0">
              <a:off x="367940" y="155924"/>
              <a:ext cx="856576" cy="1280608"/>
            </a:xfrm>
            <a:custGeom>
              <a:avLst/>
              <a:gdLst/>
              <a:ahLst/>
              <a:cxnLst/>
              <a:rect r="r" b="b" t="t" l="l"/>
              <a:pathLst>
                <a:path h="1280608" w="856576">
                  <a:moveTo>
                    <a:pt x="0" y="0"/>
                  </a:moveTo>
                  <a:lnTo>
                    <a:pt x="856576" y="0"/>
                  </a:lnTo>
                  <a:lnTo>
                    <a:pt x="856576" y="1280608"/>
                  </a:lnTo>
                  <a:lnTo>
                    <a:pt x="0" y="1280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389332" y="534475"/>
            <a:ext cx="1678635" cy="1441528"/>
          </a:xfrm>
          <a:custGeom>
            <a:avLst/>
            <a:gdLst/>
            <a:ahLst/>
            <a:cxnLst/>
            <a:rect r="r" b="b" t="t" l="l"/>
            <a:pathLst>
              <a:path h="1441528" w="1678635">
                <a:moveTo>
                  <a:pt x="0" y="0"/>
                </a:moveTo>
                <a:lnTo>
                  <a:pt x="1678635" y="0"/>
                </a:lnTo>
                <a:lnTo>
                  <a:pt x="1678635" y="1441528"/>
                </a:lnTo>
                <a:lnTo>
                  <a:pt x="0" y="14415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6157751" y="6861954"/>
            <a:ext cx="2441722" cy="2060136"/>
            <a:chOff x="0" y="0"/>
            <a:chExt cx="643087" cy="54258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43087" cy="542587"/>
            </a:xfrm>
            <a:custGeom>
              <a:avLst/>
              <a:gdLst/>
              <a:ahLst/>
              <a:cxnLst/>
              <a:rect r="r" b="b" t="t" l="l"/>
              <a:pathLst>
                <a:path h="542587" w="643087">
                  <a:moveTo>
                    <a:pt x="0" y="0"/>
                  </a:moveTo>
                  <a:lnTo>
                    <a:pt x="643087" y="0"/>
                  </a:lnTo>
                  <a:lnTo>
                    <a:pt x="643087" y="542587"/>
                  </a:lnTo>
                  <a:lnTo>
                    <a:pt x="0" y="542587"/>
                  </a:lnTo>
                  <a:close/>
                </a:path>
              </a:pathLst>
            </a:custGeom>
            <a:solidFill>
              <a:srgbClr val="2396C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643087" cy="580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3144536" y="6861954"/>
            <a:ext cx="2441722" cy="2060136"/>
            <a:chOff x="0" y="0"/>
            <a:chExt cx="643087" cy="54258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43087" cy="542587"/>
            </a:xfrm>
            <a:custGeom>
              <a:avLst/>
              <a:gdLst/>
              <a:ahLst/>
              <a:cxnLst/>
              <a:rect r="r" b="b" t="t" l="l"/>
              <a:pathLst>
                <a:path h="542587" w="643087">
                  <a:moveTo>
                    <a:pt x="0" y="0"/>
                  </a:moveTo>
                  <a:lnTo>
                    <a:pt x="643087" y="0"/>
                  </a:lnTo>
                  <a:lnTo>
                    <a:pt x="643087" y="542587"/>
                  </a:lnTo>
                  <a:lnTo>
                    <a:pt x="0" y="542587"/>
                  </a:lnTo>
                  <a:close/>
                </a:path>
              </a:pathLst>
            </a:custGeom>
            <a:solidFill>
              <a:srgbClr val="2396C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643087" cy="580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3144536" y="3734499"/>
            <a:ext cx="2441722" cy="2754864"/>
            <a:chOff x="0" y="0"/>
            <a:chExt cx="643087" cy="725561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43087" cy="725561"/>
            </a:xfrm>
            <a:custGeom>
              <a:avLst/>
              <a:gdLst/>
              <a:ahLst/>
              <a:cxnLst/>
              <a:rect r="r" b="b" t="t" l="l"/>
              <a:pathLst>
                <a:path h="725561" w="643087">
                  <a:moveTo>
                    <a:pt x="0" y="0"/>
                  </a:moveTo>
                  <a:lnTo>
                    <a:pt x="643087" y="0"/>
                  </a:lnTo>
                  <a:lnTo>
                    <a:pt x="643087" y="725561"/>
                  </a:lnTo>
                  <a:lnTo>
                    <a:pt x="0" y="725561"/>
                  </a:lnTo>
                  <a:close/>
                </a:path>
              </a:pathLst>
            </a:custGeom>
            <a:solidFill>
              <a:srgbClr val="2396C0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643087" cy="763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6167299" y="5025464"/>
            <a:ext cx="2441722" cy="1430190"/>
            <a:chOff x="0" y="0"/>
            <a:chExt cx="643087" cy="376675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43087" cy="376675"/>
            </a:xfrm>
            <a:custGeom>
              <a:avLst/>
              <a:gdLst/>
              <a:ahLst/>
              <a:cxnLst/>
              <a:rect r="r" b="b" t="t" l="l"/>
              <a:pathLst>
                <a:path h="376675" w="643087">
                  <a:moveTo>
                    <a:pt x="0" y="0"/>
                  </a:moveTo>
                  <a:lnTo>
                    <a:pt x="643087" y="0"/>
                  </a:lnTo>
                  <a:lnTo>
                    <a:pt x="643087" y="376675"/>
                  </a:lnTo>
                  <a:lnTo>
                    <a:pt x="0" y="376675"/>
                  </a:lnTo>
                  <a:close/>
                </a:path>
              </a:pathLst>
            </a:custGeom>
            <a:solidFill>
              <a:srgbClr val="2396C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643087" cy="414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sp>
        <p:nvSpPr>
          <p:cNvPr name="Freeform 49" id="49"/>
          <p:cNvSpPr/>
          <p:nvPr/>
        </p:nvSpPr>
        <p:spPr>
          <a:xfrm flipH="false" flipV="false" rot="0">
            <a:off x="6741307" y="5264309"/>
            <a:ext cx="1274609" cy="954798"/>
          </a:xfrm>
          <a:custGeom>
            <a:avLst/>
            <a:gdLst/>
            <a:ahLst/>
            <a:cxnLst/>
            <a:rect r="r" b="b" t="t" l="l"/>
            <a:pathLst>
              <a:path h="954798" w="1274609">
                <a:moveTo>
                  <a:pt x="0" y="0"/>
                </a:moveTo>
                <a:lnTo>
                  <a:pt x="1274609" y="0"/>
                </a:lnTo>
                <a:lnTo>
                  <a:pt x="1274609" y="954798"/>
                </a:lnTo>
                <a:lnTo>
                  <a:pt x="0" y="9547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3672458" y="7269667"/>
            <a:ext cx="1385877" cy="1244712"/>
          </a:xfrm>
          <a:custGeom>
            <a:avLst/>
            <a:gdLst/>
            <a:ahLst/>
            <a:cxnLst/>
            <a:rect r="r" b="b" t="t" l="l"/>
            <a:pathLst>
              <a:path h="1244712" w="1385877">
                <a:moveTo>
                  <a:pt x="0" y="0"/>
                </a:moveTo>
                <a:lnTo>
                  <a:pt x="1385878" y="0"/>
                </a:lnTo>
                <a:lnTo>
                  <a:pt x="1385878" y="1244711"/>
                </a:lnTo>
                <a:lnTo>
                  <a:pt x="0" y="124471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347576" y="7233864"/>
            <a:ext cx="2072941" cy="1316318"/>
          </a:xfrm>
          <a:custGeom>
            <a:avLst/>
            <a:gdLst/>
            <a:ahLst/>
            <a:cxnLst/>
            <a:rect r="r" b="b" t="t" l="l"/>
            <a:pathLst>
              <a:path h="1316318" w="2072941">
                <a:moveTo>
                  <a:pt x="0" y="0"/>
                </a:moveTo>
                <a:lnTo>
                  <a:pt x="2072941" y="0"/>
                </a:lnTo>
                <a:lnTo>
                  <a:pt x="2072941" y="1316317"/>
                </a:lnTo>
                <a:lnTo>
                  <a:pt x="0" y="131631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grpSp>
        <p:nvGrpSpPr>
          <p:cNvPr name="Group 52" id="52"/>
          <p:cNvGrpSpPr/>
          <p:nvPr/>
        </p:nvGrpSpPr>
        <p:grpSpPr>
          <a:xfrm rot="0">
            <a:off x="3661863" y="3858970"/>
            <a:ext cx="1372677" cy="1643893"/>
            <a:chOff x="0" y="0"/>
            <a:chExt cx="1830236" cy="2191857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830236" cy="1830236"/>
            </a:xfrm>
            <a:custGeom>
              <a:avLst/>
              <a:gdLst/>
              <a:ahLst/>
              <a:cxnLst/>
              <a:rect r="r" b="b" t="t" l="l"/>
              <a:pathLst>
                <a:path h="1830236" w="1830236">
                  <a:moveTo>
                    <a:pt x="0" y="0"/>
                  </a:moveTo>
                  <a:lnTo>
                    <a:pt x="1830236" y="0"/>
                  </a:lnTo>
                  <a:lnTo>
                    <a:pt x="1830236" y="1830236"/>
                  </a:lnTo>
                  <a:lnTo>
                    <a:pt x="0" y="1830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4" id="54"/>
            <p:cNvGrpSpPr/>
            <p:nvPr/>
          </p:nvGrpSpPr>
          <p:grpSpPr>
            <a:xfrm rot="0">
              <a:off x="47592" y="1615873"/>
              <a:ext cx="1735052" cy="575984"/>
              <a:chOff x="0" y="0"/>
              <a:chExt cx="403291" cy="13388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403291" cy="133880"/>
              </a:xfrm>
              <a:custGeom>
                <a:avLst/>
                <a:gdLst/>
                <a:ahLst/>
                <a:cxnLst/>
                <a:rect r="r" b="b" t="t" l="l"/>
                <a:pathLst>
                  <a:path h="133880" w="403291">
                    <a:moveTo>
                      <a:pt x="201646" y="0"/>
                    </a:moveTo>
                    <a:cubicBezTo>
                      <a:pt x="90280" y="0"/>
                      <a:pt x="0" y="29970"/>
                      <a:pt x="0" y="66940"/>
                    </a:cubicBezTo>
                    <a:cubicBezTo>
                      <a:pt x="0" y="103910"/>
                      <a:pt x="90280" y="133880"/>
                      <a:pt x="201646" y="133880"/>
                    </a:cubicBezTo>
                    <a:cubicBezTo>
                      <a:pt x="313011" y="133880"/>
                      <a:pt x="403291" y="103910"/>
                      <a:pt x="403291" y="66940"/>
                    </a:cubicBezTo>
                    <a:cubicBezTo>
                      <a:pt x="403291" y="29970"/>
                      <a:pt x="313011" y="0"/>
                      <a:pt x="20164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37809" y="-25549"/>
                <a:ext cx="327674" cy="1468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170850" y="1646429"/>
              <a:ext cx="1470154" cy="465880"/>
              <a:chOff x="0" y="0"/>
              <a:chExt cx="472128" cy="149614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472128" cy="149614"/>
              </a:xfrm>
              <a:custGeom>
                <a:avLst/>
                <a:gdLst/>
                <a:ahLst/>
                <a:cxnLst/>
                <a:rect r="r" b="b" t="t" l="l"/>
                <a:pathLst>
                  <a:path h="149614" w="472128">
                    <a:moveTo>
                      <a:pt x="236064" y="0"/>
                    </a:moveTo>
                    <a:cubicBezTo>
                      <a:pt x="105689" y="0"/>
                      <a:pt x="0" y="33492"/>
                      <a:pt x="0" y="74807"/>
                    </a:cubicBezTo>
                    <a:cubicBezTo>
                      <a:pt x="0" y="116122"/>
                      <a:pt x="105689" y="149614"/>
                      <a:pt x="236064" y="149614"/>
                    </a:cubicBezTo>
                    <a:cubicBezTo>
                      <a:pt x="366439" y="149614"/>
                      <a:pt x="472128" y="116122"/>
                      <a:pt x="472128" y="74807"/>
                    </a:cubicBezTo>
                    <a:cubicBezTo>
                      <a:pt x="472128" y="33492"/>
                      <a:pt x="366439" y="0"/>
                      <a:pt x="236064" y="0"/>
                    </a:cubicBezTo>
                    <a:close/>
                  </a:path>
                </a:pathLst>
              </a:custGeom>
              <a:solidFill>
                <a:srgbClr val="2396C0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44262" y="-24074"/>
                <a:ext cx="383604" cy="1596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</p:grpSp>
      <p:grpSp>
        <p:nvGrpSpPr>
          <p:cNvPr name="Group 60" id="60"/>
          <p:cNvGrpSpPr/>
          <p:nvPr/>
        </p:nvGrpSpPr>
        <p:grpSpPr>
          <a:xfrm rot="0">
            <a:off x="6167299" y="3758849"/>
            <a:ext cx="1070742" cy="1073914"/>
            <a:chOff x="0" y="0"/>
            <a:chExt cx="282006" cy="282842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82006" cy="282842"/>
            </a:xfrm>
            <a:custGeom>
              <a:avLst/>
              <a:gdLst/>
              <a:ahLst/>
              <a:cxnLst/>
              <a:rect r="r" b="b" t="t" l="l"/>
              <a:pathLst>
                <a:path h="282842" w="282006">
                  <a:moveTo>
                    <a:pt x="0" y="0"/>
                  </a:moveTo>
                  <a:lnTo>
                    <a:pt x="282006" y="0"/>
                  </a:lnTo>
                  <a:lnTo>
                    <a:pt x="282006" y="282842"/>
                  </a:lnTo>
                  <a:lnTo>
                    <a:pt x="0" y="282842"/>
                  </a:lnTo>
                  <a:close/>
                </a:path>
              </a:pathLst>
            </a:custGeom>
            <a:solidFill>
              <a:srgbClr val="B7B4C8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38100"/>
              <a:ext cx="282006" cy="320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7349775" y="4295806"/>
            <a:ext cx="1259246" cy="564386"/>
            <a:chOff x="0" y="0"/>
            <a:chExt cx="331653" cy="148645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331653" cy="148645"/>
            </a:xfrm>
            <a:custGeom>
              <a:avLst/>
              <a:gdLst/>
              <a:ahLst/>
              <a:cxnLst/>
              <a:rect r="r" b="b" t="t" l="l"/>
              <a:pathLst>
                <a:path h="148645" w="331653">
                  <a:moveTo>
                    <a:pt x="0" y="0"/>
                  </a:moveTo>
                  <a:lnTo>
                    <a:pt x="331653" y="0"/>
                  </a:lnTo>
                  <a:lnTo>
                    <a:pt x="331653" y="148645"/>
                  </a:lnTo>
                  <a:lnTo>
                    <a:pt x="0" y="148645"/>
                  </a:lnTo>
                  <a:close/>
                </a:path>
              </a:pathLst>
            </a:custGeom>
            <a:solidFill>
              <a:srgbClr val="B7B4C8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38100"/>
              <a:ext cx="331653" cy="1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7349775" y="3758849"/>
            <a:ext cx="1259246" cy="471478"/>
            <a:chOff x="0" y="0"/>
            <a:chExt cx="331653" cy="124175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331653" cy="124175"/>
            </a:xfrm>
            <a:custGeom>
              <a:avLst/>
              <a:gdLst/>
              <a:ahLst/>
              <a:cxnLst/>
              <a:rect r="r" b="b" t="t" l="l"/>
              <a:pathLst>
                <a:path h="124175" w="331653">
                  <a:moveTo>
                    <a:pt x="0" y="0"/>
                  </a:moveTo>
                  <a:lnTo>
                    <a:pt x="331653" y="0"/>
                  </a:lnTo>
                  <a:lnTo>
                    <a:pt x="331653" y="124175"/>
                  </a:lnTo>
                  <a:lnTo>
                    <a:pt x="0" y="124175"/>
                  </a:lnTo>
                  <a:close/>
                </a:path>
              </a:pathLst>
            </a:custGeom>
            <a:solidFill>
              <a:srgbClr val="928EA8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38100"/>
              <a:ext cx="331653" cy="162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sp>
        <p:nvSpPr>
          <p:cNvPr name="Freeform 69" id="69"/>
          <p:cNvSpPr/>
          <p:nvPr/>
        </p:nvSpPr>
        <p:spPr>
          <a:xfrm flipH="false" flipV="false" rot="0">
            <a:off x="10797933" y="7820952"/>
            <a:ext cx="447157" cy="503967"/>
          </a:xfrm>
          <a:custGeom>
            <a:avLst/>
            <a:gdLst/>
            <a:ahLst/>
            <a:cxnLst/>
            <a:rect r="r" b="b" t="t" l="l"/>
            <a:pathLst>
              <a:path h="503967" w="447157">
                <a:moveTo>
                  <a:pt x="0" y="0"/>
                </a:moveTo>
                <a:lnTo>
                  <a:pt x="447157" y="0"/>
                </a:lnTo>
                <a:lnTo>
                  <a:pt x="447157" y="503967"/>
                </a:lnTo>
                <a:lnTo>
                  <a:pt x="0" y="50396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0" id="70"/>
          <p:cNvSpPr/>
          <p:nvPr/>
        </p:nvSpPr>
        <p:spPr>
          <a:xfrm flipH="false" flipV="false" rot="0">
            <a:off x="12897363" y="6958126"/>
            <a:ext cx="1681609" cy="1556252"/>
          </a:xfrm>
          <a:custGeom>
            <a:avLst/>
            <a:gdLst/>
            <a:ahLst/>
            <a:cxnLst/>
            <a:rect r="r" b="b" t="t" l="l"/>
            <a:pathLst>
              <a:path h="1556252" w="1681609">
                <a:moveTo>
                  <a:pt x="0" y="0"/>
                </a:moveTo>
                <a:lnTo>
                  <a:pt x="1681608" y="0"/>
                </a:lnTo>
                <a:lnTo>
                  <a:pt x="1681608" y="1556252"/>
                </a:lnTo>
                <a:lnTo>
                  <a:pt x="0" y="155625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10237796" y="4071207"/>
            <a:ext cx="1340717" cy="626480"/>
          </a:xfrm>
          <a:custGeom>
            <a:avLst/>
            <a:gdLst/>
            <a:ahLst/>
            <a:cxnLst/>
            <a:rect r="r" b="b" t="t" l="l"/>
            <a:pathLst>
              <a:path h="626480" w="1340717">
                <a:moveTo>
                  <a:pt x="0" y="0"/>
                </a:moveTo>
                <a:lnTo>
                  <a:pt x="1340717" y="0"/>
                </a:lnTo>
                <a:lnTo>
                  <a:pt x="1340717" y="626480"/>
                </a:lnTo>
                <a:lnTo>
                  <a:pt x="0" y="62648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2" id="72"/>
          <p:cNvSpPr/>
          <p:nvPr/>
        </p:nvSpPr>
        <p:spPr>
          <a:xfrm flipH="false" flipV="false" rot="0">
            <a:off x="13238542" y="5143500"/>
            <a:ext cx="1421382" cy="851052"/>
          </a:xfrm>
          <a:custGeom>
            <a:avLst/>
            <a:gdLst/>
            <a:ahLst/>
            <a:cxnLst/>
            <a:rect r="r" b="b" t="t" l="l"/>
            <a:pathLst>
              <a:path h="851052" w="1421382">
                <a:moveTo>
                  <a:pt x="0" y="0"/>
                </a:moveTo>
                <a:lnTo>
                  <a:pt x="1421382" y="0"/>
                </a:lnTo>
                <a:lnTo>
                  <a:pt x="1421382" y="851052"/>
                </a:lnTo>
                <a:lnTo>
                  <a:pt x="0" y="851052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Freeform 73" id="73"/>
          <p:cNvSpPr/>
          <p:nvPr/>
        </p:nvSpPr>
        <p:spPr>
          <a:xfrm flipH="false" flipV="false" rot="0">
            <a:off x="10030115" y="7090598"/>
            <a:ext cx="2015219" cy="1234321"/>
          </a:xfrm>
          <a:custGeom>
            <a:avLst/>
            <a:gdLst/>
            <a:ahLst/>
            <a:cxnLst/>
            <a:rect r="r" b="b" t="t" l="l"/>
            <a:pathLst>
              <a:path h="1234321" w="2015219">
                <a:moveTo>
                  <a:pt x="0" y="0"/>
                </a:moveTo>
                <a:lnTo>
                  <a:pt x="2015219" y="0"/>
                </a:lnTo>
                <a:lnTo>
                  <a:pt x="2015219" y="1234321"/>
                </a:lnTo>
                <a:lnTo>
                  <a:pt x="0" y="1234321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TextBox 74" id="74"/>
          <p:cNvSpPr txBox="true"/>
          <p:nvPr/>
        </p:nvSpPr>
        <p:spPr>
          <a:xfrm rot="0">
            <a:off x="5886509" y="989712"/>
            <a:ext cx="7180385" cy="10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35"/>
              </a:lnSpc>
              <a:spcBef>
                <a:spcPct val="0"/>
              </a:spcBef>
            </a:pPr>
            <a:r>
              <a:rPr lang="en-US" b="true" sz="6097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Solução Proposta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4534977" y="2861131"/>
            <a:ext cx="2703064" cy="44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2"/>
              </a:lnSpc>
              <a:spcBef>
                <a:spcPct val="0"/>
              </a:spcBef>
            </a:pPr>
            <a:r>
              <a:rPr lang="en-US" b="true" sz="261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Funcionalidades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1406119" y="2861130"/>
            <a:ext cx="2011074" cy="44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2"/>
              </a:lnSpc>
              <a:spcBef>
                <a:spcPct val="0"/>
              </a:spcBef>
            </a:pPr>
            <a:r>
              <a:rPr lang="en-US" b="true" sz="261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Tecnologias </a:t>
            </a:r>
          </a:p>
        </p:txBody>
      </p:sp>
      <p:sp>
        <p:nvSpPr>
          <p:cNvPr name="Freeform 77" id="77"/>
          <p:cNvSpPr/>
          <p:nvPr/>
        </p:nvSpPr>
        <p:spPr>
          <a:xfrm flipH="false" flipV="false" rot="0">
            <a:off x="10532910" y="7372370"/>
            <a:ext cx="440630" cy="472194"/>
          </a:xfrm>
          <a:custGeom>
            <a:avLst/>
            <a:gdLst/>
            <a:ahLst/>
            <a:cxnLst/>
            <a:rect r="r" b="b" t="t" l="l"/>
            <a:pathLst>
              <a:path h="472194" w="440630">
                <a:moveTo>
                  <a:pt x="0" y="0"/>
                </a:moveTo>
                <a:lnTo>
                  <a:pt x="440630" y="0"/>
                </a:lnTo>
                <a:lnTo>
                  <a:pt x="440630" y="472194"/>
                </a:lnTo>
                <a:lnTo>
                  <a:pt x="0" y="472194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-101561" t="-51416" r="-223581" b="-91577"/>
            </a:stretch>
          </a:blipFill>
        </p:spPr>
      </p:sp>
      <p:grpSp>
        <p:nvGrpSpPr>
          <p:cNvPr name="Group 78" id="78"/>
          <p:cNvGrpSpPr/>
          <p:nvPr/>
        </p:nvGrpSpPr>
        <p:grpSpPr>
          <a:xfrm rot="0">
            <a:off x="14928423" y="6696782"/>
            <a:ext cx="327673" cy="2060136"/>
            <a:chOff x="0" y="0"/>
            <a:chExt cx="86301" cy="542587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86301" cy="542587"/>
            </a:xfrm>
            <a:custGeom>
              <a:avLst/>
              <a:gdLst/>
              <a:ahLst/>
              <a:cxnLst/>
              <a:rect r="r" b="b" t="t" l="l"/>
              <a:pathLst>
                <a:path h="542587" w="86301">
                  <a:moveTo>
                    <a:pt x="0" y="0"/>
                  </a:moveTo>
                  <a:lnTo>
                    <a:pt x="86301" y="0"/>
                  </a:lnTo>
                  <a:lnTo>
                    <a:pt x="86301" y="542587"/>
                  </a:lnTo>
                  <a:lnTo>
                    <a:pt x="0" y="542587"/>
                  </a:lnTo>
                  <a:close/>
                </a:path>
              </a:pathLst>
            </a:custGeom>
            <a:solidFill>
              <a:srgbClr val="B7B4C8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38100"/>
              <a:ext cx="86301" cy="580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9761546" y="5204098"/>
            <a:ext cx="1070742" cy="1251556"/>
            <a:chOff x="0" y="0"/>
            <a:chExt cx="282006" cy="329628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282006" cy="329628"/>
            </a:xfrm>
            <a:custGeom>
              <a:avLst/>
              <a:gdLst/>
              <a:ahLst/>
              <a:cxnLst/>
              <a:rect r="r" b="b" t="t" l="l"/>
              <a:pathLst>
                <a:path h="329628" w="282006">
                  <a:moveTo>
                    <a:pt x="0" y="0"/>
                  </a:moveTo>
                  <a:lnTo>
                    <a:pt x="282006" y="0"/>
                  </a:lnTo>
                  <a:lnTo>
                    <a:pt x="282006" y="329628"/>
                  </a:lnTo>
                  <a:lnTo>
                    <a:pt x="0" y="329628"/>
                  </a:lnTo>
                  <a:close/>
                </a:path>
              </a:pathLst>
            </a:custGeom>
            <a:solidFill>
              <a:srgbClr val="B7B4C8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38100"/>
              <a:ext cx="282006" cy="367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84" id="84"/>
          <p:cNvGrpSpPr/>
          <p:nvPr/>
        </p:nvGrpSpPr>
        <p:grpSpPr>
          <a:xfrm rot="0">
            <a:off x="10944022" y="5741055"/>
            <a:ext cx="1259246" cy="714599"/>
            <a:chOff x="0" y="0"/>
            <a:chExt cx="331653" cy="188207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331653" cy="188207"/>
            </a:xfrm>
            <a:custGeom>
              <a:avLst/>
              <a:gdLst/>
              <a:ahLst/>
              <a:cxnLst/>
              <a:rect r="r" b="b" t="t" l="l"/>
              <a:pathLst>
                <a:path h="188207" w="331653">
                  <a:moveTo>
                    <a:pt x="0" y="0"/>
                  </a:moveTo>
                  <a:lnTo>
                    <a:pt x="331653" y="0"/>
                  </a:lnTo>
                  <a:lnTo>
                    <a:pt x="331653" y="188207"/>
                  </a:lnTo>
                  <a:lnTo>
                    <a:pt x="0" y="188207"/>
                  </a:lnTo>
                  <a:close/>
                </a:path>
              </a:pathLst>
            </a:custGeom>
            <a:solidFill>
              <a:srgbClr val="B7B4C8"/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0" y="-38100"/>
              <a:ext cx="331653" cy="226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87" id="87"/>
          <p:cNvGrpSpPr/>
          <p:nvPr/>
        </p:nvGrpSpPr>
        <p:grpSpPr>
          <a:xfrm rot="0">
            <a:off x="10944022" y="5204098"/>
            <a:ext cx="1259246" cy="471478"/>
            <a:chOff x="0" y="0"/>
            <a:chExt cx="331653" cy="124175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331653" cy="124175"/>
            </a:xfrm>
            <a:custGeom>
              <a:avLst/>
              <a:gdLst/>
              <a:ahLst/>
              <a:cxnLst/>
              <a:rect r="r" b="b" t="t" l="l"/>
              <a:pathLst>
                <a:path h="124175" w="331653">
                  <a:moveTo>
                    <a:pt x="0" y="0"/>
                  </a:moveTo>
                  <a:lnTo>
                    <a:pt x="331653" y="0"/>
                  </a:lnTo>
                  <a:lnTo>
                    <a:pt x="331653" y="124175"/>
                  </a:lnTo>
                  <a:lnTo>
                    <a:pt x="0" y="124175"/>
                  </a:lnTo>
                  <a:close/>
                </a:path>
              </a:pathLst>
            </a:custGeom>
            <a:solidFill>
              <a:srgbClr val="928EA8"/>
            </a:solidFill>
          </p:spPr>
        </p:sp>
        <p:sp>
          <p:nvSpPr>
            <p:cNvPr name="TextBox 89" id="89"/>
            <p:cNvSpPr txBox="true"/>
            <p:nvPr/>
          </p:nvSpPr>
          <p:spPr>
            <a:xfrm>
              <a:off x="0" y="-38100"/>
              <a:ext cx="331653" cy="162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90" id="90"/>
          <p:cNvGrpSpPr/>
          <p:nvPr/>
        </p:nvGrpSpPr>
        <p:grpSpPr>
          <a:xfrm rot="0">
            <a:off x="12746303" y="3858970"/>
            <a:ext cx="1832668" cy="813829"/>
            <a:chOff x="0" y="0"/>
            <a:chExt cx="482678" cy="214342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482678" cy="214342"/>
            </a:xfrm>
            <a:custGeom>
              <a:avLst/>
              <a:gdLst/>
              <a:ahLst/>
              <a:cxnLst/>
              <a:rect r="r" b="b" t="t" l="l"/>
              <a:pathLst>
                <a:path h="214342" w="482678">
                  <a:moveTo>
                    <a:pt x="0" y="0"/>
                  </a:moveTo>
                  <a:lnTo>
                    <a:pt x="482678" y="0"/>
                  </a:lnTo>
                  <a:lnTo>
                    <a:pt x="482678" y="214342"/>
                  </a:lnTo>
                  <a:lnTo>
                    <a:pt x="0" y="214342"/>
                  </a:lnTo>
                  <a:close/>
                </a:path>
              </a:pathLst>
            </a:custGeom>
            <a:solidFill>
              <a:srgbClr val="928EA8"/>
            </a:solidFill>
          </p:spPr>
        </p:sp>
        <p:sp>
          <p:nvSpPr>
            <p:cNvPr name="TextBox 92" id="92"/>
            <p:cNvSpPr txBox="true"/>
            <p:nvPr/>
          </p:nvSpPr>
          <p:spPr>
            <a:xfrm>
              <a:off x="0" y="-38100"/>
              <a:ext cx="482678" cy="252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  <a:r>
                <a:rPr lang="en-US" b="true" sz="1903" i="true">
                  <a:solidFill>
                    <a:srgbClr val="FFFFFF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Módulo Wi-Fi ESP8266</a:t>
              </a:r>
            </a:p>
          </p:txBody>
        </p:sp>
      </p:grpSp>
      <p:grpSp>
        <p:nvGrpSpPr>
          <p:cNvPr name="Group 93" id="93"/>
          <p:cNvGrpSpPr/>
          <p:nvPr/>
        </p:nvGrpSpPr>
        <p:grpSpPr>
          <a:xfrm rot="0">
            <a:off x="14693271" y="3850853"/>
            <a:ext cx="562824" cy="821947"/>
            <a:chOff x="0" y="0"/>
            <a:chExt cx="148233" cy="216480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0" y="0"/>
              <a:ext cx="148233" cy="216480"/>
            </a:xfrm>
            <a:custGeom>
              <a:avLst/>
              <a:gdLst/>
              <a:ahLst/>
              <a:cxnLst/>
              <a:rect r="r" b="b" t="t" l="l"/>
              <a:pathLst>
                <a:path h="216480" w="148233">
                  <a:moveTo>
                    <a:pt x="0" y="0"/>
                  </a:moveTo>
                  <a:lnTo>
                    <a:pt x="148233" y="0"/>
                  </a:lnTo>
                  <a:lnTo>
                    <a:pt x="148233" y="216480"/>
                  </a:lnTo>
                  <a:lnTo>
                    <a:pt x="0" y="216480"/>
                  </a:lnTo>
                  <a:close/>
                </a:path>
              </a:pathLst>
            </a:custGeom>
            <a:solidFill>
              <a:srgbClr val="CAC7D8"/>
            </a:solidFill>
          </p:spPr>
        </p:sp>
        <p:sp>
          <p:nvSpPr>
            <p:cNvPr name="TextBox 95" id="95"/>
            <p:cNvSpPr txBox="true"/>
            <p:nvPr/>
          </p:nvSpPr>
          <p:spPr>
            <a:xfrm>
              <a:off x="0" y="-38100"/>
              <a:ext cx="148233" cy="254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sp>
        <p:nvSpPr>
          <p:cNvPr name="AutoShape 96" id="96"/>
          <p:cNvSpPr/>
          <p:nvPr/>
        </p:nvSpPr>
        <p:spPr>
          <a:xfrm>
            <a:off x="3603921" y="3461439"/>
            <a:ext cx="4565175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7" id="97"/>
          <p:cNvSpPr/>
          <p:nvPr/>
        </p:nvSpPr>
        <p:spPr>
          <a:xfrm>
            <a:off x="10094670" y="3480489"/>
            <a:ext cx="4565175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8" id="98"/>
          <p:cNvSpPr/>
          <p:nvPr/>
        </p:nvSpPr>
        <p:spPr>
          <a:xfrm>
            <a:off x="4107008" y="2787547"/>
            <a:ext cx="355900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9" id="99"/>
          <p:cNvSpPr/>
          <p:nvPr/>
        </p:nvSpPr>
        <p:spPr>
          <a:xfrm>
            <a:off x="10632155" y="2746830"/>
            <a:ext cx="355900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346" y="53842"/>
            <a:ext cx="2169226" cy="2179653"/>
            <a:chOff x="0" y="0"/>
            <a:chExt cx="2892302" cy="290620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4183"/>
              <a:ext cx="2888101" cy="288810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-10800000">
              <a:off x="20896" y="0"/>
              <a:ext cx="2857199" cy="2902284"/>
            </a:xfrm>
            <a:custGeom>
              <a:avLst/>
              <a:gdLst/>
              <a:ahLst/>
              <a:cxnLst/>
              <a:rect r="r" b="b" t="t" l="l"/>
              <a:pathLst>
                <a:path h="2902284" w="2857199">
                  <a:moveTo>
                    <a:pt x="0" y="0"/>
                  </a:moveTo>
                  <a:lnTo>
                    <a:pt x="2857199" y="0"/>
                  </a:lnTo>
                  <a:lnTo>
                    <a:pt x="2857199" y="2902284"/>
                  </a:lnTo>
                  <a:lnTo>
                    <a:pt x="0" y="2902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6580" t="0" r="-46961" b="-9053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5400000">
              <a:off x="332743" y="330676"/>
              <a:ext cx="2228866" cy="2890251"/>
            </a:xfrm>
            <a:custGeom>
              <a:avLst/>
              <a:gdLst/>
              <a:ahLst/>
              <a:cxnLst/>
              <a:rect r="r" b="b" t="t" l="l"/>
              <a:pathLst>
                <a:path h="2890251" w="2228866">
                  <a:moveTo>
                    <a:pt x="0" y="0"/>
                  </a:moveTo>
                  <a:lnTo>
                    <a:pt x="2228866" y="0"/>
                  </a:lnTo>
                  <a:lnTo>
                    <a:pt x="2228866" y="2890251"/>
                  </a:lnTo>
                  <a:lnTo>
                    <a:pt x="0" y="2890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376" t="-3354" r="-163977" b="-102049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5400000">
              <a:off x="989" y="14891"/>
              <a:ext cx="2906204" cy="2876421"/>
            </a:xfrm>
            <a:custGeom>
              <a:avLst/>
              <a:gdLst/>
              <a:ahLst/>
              <a:cxnLst/>
              <a:rect r="r" b="b" t="t" l="l"/>
              <a:pathLst>
                <a:path h="2876421" w="2906204">
                  <a:moveTo>
                    <a:pt x="0" y="0"/>
                  </a:moveTo>
                  <a:lnTo>
                    <a:pt x="2906204" y="0"/>
                  </a:lnTo>
                  <a:lnTo>
                    <a:pt x="2906204" y="2876422"/>
                  </a:lnTo>
                  <a:lnTo>
                    <a:pt x="0" y="2876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170267" b="-27371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8864841" y="-8887476"/>
            <a:ext cx="13399818" cy="13399818"/>
          </a:xfrm>
          <a:custGeom>
            <a:avLst/>
            <a:gdLst/>
            <a:ahLst/>
            <a:cxnLst/>
            <a:rect r="r" b="b" t="t" l="l"/>
            <a:pathLst>
              <a:path h="13399818" w="13399818">
                <a:moveTo>
                  <a:pt x="0" y="0"/>
                </a:moveTo>
                <a:lnTo>
                  <a:pt x="13399818" y="0"/>
                </a:lnTo>
                <a:lnTo>
                  <a:pt x="13399818" y="13399819"/>
                </a:lnTo>
                <a:lnTo>
                  <a:pt x="0" y="133998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45136" y="3858970"/>
            <a:ext cx="1232873" cy="3086100"/>
            <a:chOff x="0" y="0"/>
            <a:chExt cx="324707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4707" cy="812800"/>
            </a:xfrm>
            <a:custGeom>
              <a:avLst/>
              <a:gdLst/>
              <a:ahLst/>
              <a:cxnLst/>
              <a:rect r="r" b="b" t="t" l="l"/>
              <a:pathLst>
                <a:path h="812800" w="324707">
                  <a:moveTo>
                    <a:pt x="0" y="0"/>
                  </a:moveTo>
                  <a:lnTo>
                    <a:pt x="324707" y="0"/>
                  </a:lnTo>
                  <a:lnTo>
                    <a:pt x="32470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2470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5045" y="529062"/>
            <a:ext cx="2045374" cy="3086100"/>
            <a:chOff x="0" y="0"/>
            <a:chExt cx="538699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38699" cy="812800"/>
            </a:xfrm>
            <a:custGeom>
              <a:avLst/>
              <a:gdLst/>
              <a:ahLst/>
              <a:cxnLst/>
              <a:rect r="r" b="b" t="t" l="l"/>
              <a:pathLst>
                <a:path h="812800" w="538699">
                  <a:moveTo>
                    <a:pt x="0" y="0"/>
                  </a:moveTo>
                  <a:lnTo>
                    <a:pt x="538699" y="0"/>
                  </a:lnTo>
                  <a:lnTo>
                    <a:pt x="53869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3869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3777732" y="2340285"/>
            <a:ext cx="11328515" cy="6611154"/>
            <a:chOff x="0" y="0"/>
            <a:chExt cx="10924540" cy="6375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2700" y="12700"/>
              <a:ext cx="108991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0899140">
                  <a:moveTo>
                    <a:pt x="10314940" y="0"/>
                  </a:moveTo>
                  <a:lnTo>
                    <a:pt x="584200" y="0"/>
                  </a:lnTo>
                  <a:cubicBezTo>
                    <a:pt x="584200" y="322580"/>
                    <a:pt x="322580" y="584200"/>
                    <a:pt x="0" y="584200"/>
                  </a:cubicBezTo>
                  <a:lnTo>
                    <a:pt x="0" y="5765800"/>
                  </a:lnTo>
                  <a:cubicBezTo>
                    <a:pt x="322580" y="5765800"/>
                    <a:pt x="584200" y="6027420"/>
                    <a:pt x="584200" y="6350000"/>
                  </a:cubicBezTo>
                  <a:lnTo>
                    <a:pt x="10314940" y="6350000"/>
                  </a:lnTo>
                  <a:cubicBezTo>
                    <a:pt x="10314940" y="6027420"/>
                    <a:pt x="10576560" y="5765800"/>
                    <a:pt x="10899140" y="5765800"/>
                  </a:cubicBezTo>
                  <a:lnTo>
                    <a:pt x="10899140" y="584200"/>
                  </a:lnTo>
                  <a:cubicBezTo>
                    <a:pt x="10576560" y="584200"/>
                    <a:pt x="10314940" y="322580"/>
                    <a:pt x="10314940" y="0"/>
                  </a:cubicBezTo>
                  <a:close/>
                </a:path>
              </a:pathLst>
            </a:custGeom>
            <a:blipFill>
              <a:blip r:embed="rId10"/>
              <a:stretch>
                <a:fillRect l="-2798" t="0" r="-1458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924540" cy="6375400"/>
            </a:xfrm>
            <a:custGeom>
              <a:avLst/>
              <a:gdLst/>
              <a:ahLst/>
              <a:cxnLst/>
              <a:rect r="r" b="b" t="t" l="l"/>
              <a:pathLst>
                <a:path h="6375400" w="10924540">
                  <a:moveTo>
                    <a:pt x="10340340" y="6375400"/>
                  </a:moveTo>
                  <a:lnTo>
                    <a:pt x="584200" y="6375400"/>
                  </a:lnTo>
                  <a:lnTo>
                    <a:pt x="584200" y="6362700"/>
                  </a:lnTo>
                  <a:cubicBezTo>
                    <a:pt x="584200" y="6047740"/>
                    <a:pt x="327660" y="5791200"/>
                    <a:pt x="12700" y="5791200"/>
                  </a:cubicBezTo>
                  <a:lnTo>
                    <a:pt x="0" y="5791200"/>
                  </a:lnTo>
                  <a:lnTo>
                    <a:pt x="0" y="584200"/>
                  </a:lnTo>
                  <a:lnTo>
                    <a:pt x="12700" y="584200"/>
                  </a:lnTo>
                  <a:cubicBezTo>
                    <a:pt x="327660" y="584200"/>
                    <a:pt x="584200" y="327660"/>
                    <a:pt x="584200" y="12700"/>
                  </a:cubicBezTo>
                  <a:lnTo>
                    <a:pt x="584200" y="0"/>
                  </a:lnTo>
                  <a:lnTo>
                    <a:pt x="10340340" y="0"/>
                  </a:lnTo>
                  <a:lnTo>
                    <a:pt x="10340340" y="12700"/>
                  </a:lnTo>
                  <a:cubicBezTo>
                    <a:pt x="10340340" y="327660"/>
                    <a:pt x="10596880" y="584200"/>
                    <a:pt x="10911840" y="584200"/>
                  </a:cubicBezTo>
                  <a:lnTo>
                    <a:pt x="10924540" y="584200"/>
                  </a:lnTo>
                  <a:lnTo>
                    <a:pt x="10924540" y="5791200"/>
                  </a:lnTo>
                  <a:lnTo>
                    <a:pt x="10911840" y="5791200"/>
                  </a:lnTo>
                  <a:cubicBezTo>
                    <a:pt x="10596880" y="5791200"/>
                    <a:pt x="10340340" y="6047740"/>
                    <a:pt x="10340340" y="6362700"/>
                  </a:cubicBezTo>
                  <a:lnTo>
                    <a:pt x="10340340" y="6375400"/>
                  </a:lnTo>
                  <a:close/>
                  <a:moveTo>
                    <a:pt x="609600" y="6350000"/>
                  </a:moveTo>
                  <a:lnTo>
                    <a:pt x="10314940" y="6350000"/>
                  </a:lnTo>
                  <a:cubicBezTo>
                    <a:pt x="10321290" y="6031230"/>
                    <a:pt x="10580370" y="5773420"/>
                    <a:pt x="10899140" y="5765800"/>
                  </a:cubicBezTo>
                  <a:lnTo>
                    <a:pt x="10899140" y="609600"/>
                  </a:lnTo>
                  <a:cubicBezTo>
                    <a:pt x="10580370" y="603250"/>
                    <a:pt x="10322560" y="344170"/>
                    <a:pt x="10314940" y="25400"/>
                  </a:cubicBezTo>
                  <a:lnTo>
                    <a:pt x="609600" y="25400"/>
                  </a:lnTo>
                  <a:cubicBezTo>
                    <a:pt x="601980" y="344170"/>
                    <a:pt x="344170" y="601980"/>
                    <a:pt x="25400" y="609600"/>
                  </a:cubicBezTo>
                  <a:lnTo>
                    <a:pt x="25400" y="5765800"/>
                  </a:lnTo>
                  <a:cubicBezTo>
                    <a:pt x="344170" y="5773420"/>
                    <a:pt x="601980" y="6031230"/>
                    <a:pt x="609600" y="6350000"/>
                  </a:cubicBezTo>
                  <a:close/>
                </a:path>
              </a:pathLst>
            </a:custGeom>
            <a:solidFill>
              <a:srgbClr val="0071BC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389332" y="534475"/>
            <a:ext cx="1678635" cy="1441528"/>
          </a:xfrm>
          <a:custGeom>
            <a:avLst/>
            <a:gdLst/>
            <a:ahLst/>
            <a:cxnLst/>
            <a:rect r="r" b="b" t="t" l="l"/>
            <a:pathLst>
              <a:path h="1441528" w="1678635">
                <a:moveTo>
                  <a:pt x="0" y="0"/>
                </a:moveTo>
                <a:lnTo>
                  <a:pt x="1678635" y="0"/>
                </a:lnTo>
                <a:lnTo>
                  <a:pt x="1678635" y="1441528"/>
                </a:lnTo>
                <a:lnTo>
                  <a:pt x="0" y="14415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5782912" y="8324919"/>
            <a:ext cx="1194342" cy="1194342"/>
            <a:chOff x="0" y="0"/>
            <a:chExt cx="1592456" cy="159245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592456" cy="1592456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7071" lIns="27071" bIns="27071" rIns="27071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35328" y="37255"/>
              <a:ext cx="1521800" cy="1521800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7071" lIns="27071" bIns="27071" rIns="27071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367940" y="155924"/>
              <a:ext cx="856576" cy="1280608"/>
            </a:xfrm>
            <a:custGeom>
              <a:avLst/>
              <a:gdLst/>
              <a:ahLst/>
              <a:cxnLst/>
              <a:rect r="r" b="b" t="t" l="l"/>
              <a:pathLst>
                <a:path h="1280608" w="856576">
                  <a:moveTo>
                    <a:pt x="0" y="0"/>
                  </a:moveTo>
                  <a:lnTo>
                    <a:pt x="856576" y="0"/>
                  </a:lnTo>
                  <a:lnTo>
                    <a:pt x="856576" y="1280608"/>
                  </a:lnTo>
                  <a:lnTo>
                    <a:pt x="0" y="1280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5486219" y="1029896"/>
            <a:ext cx="7700216" cy="10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35"/>
              </a:lnSpc>
              <a:spcBef>
                <a:spcPct val="0"/>
              </a:spcBef>
            </a:pPr>
            <a:r>
              <a:rPr lang="en-US" b="true" sz="6097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Solução Proposta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293892" y="9161934"/>
            <a:ext cx="7587864" cy="451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2"/>
              </a:lnSpc>
              <a:spcBef>
                <a:spcPct val="0"/>
              </a:spcBef>
            </a:pPr>
            <a:r>
              <a:rPr lang="en-US" sz="26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26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igura 1 - Arqui</a:t>
            </a:r>
            <a:r>
              <a:rPr lang="en-US" sz="26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tetura do Sistema. Fonte: Autoral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346" y="53842"/>
            <a:ext cx="2169226" cy="2179653"/>
            <a:chOff x="0" y="0"/>
            <a:chExt cx="2892302" cy="290620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4183"/>
              <a:ext cx="2888101" cy="288810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-10800000">
              <a:off x="20896" y="0"/>
              <a:ext cx="2857199" cy="2902284"/>
            </a:xfrm>
            <a:custGeom>
              <a:avLst/>
              <a:gdLst/>
              <a:ahLst/>
              <a:cxnLst/>
              <a:rect r="r" b="b" t="t" l="l"/>
              <a:pathLst>
                <a:path h="2902284" w="2857199">
                  <a:moveTo>
                    <a:pt x="0" y="0"/>
                  </a:moveTo>
                  <a:lnTo>
                    <a:pt x="2857199" y="0"/>
                  </a:lnTo>
                  <a:lnTo>
                    <a:pt x="2857199" y="2902284"/>
                  </a:lnTo>
                  <a:lnTo>
                    <a:pt x="0" y="2902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6580" t="0" r="-46961" b="-9053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5400000">
              <a:off x="332743" y="330676"/>
              <a:ext cx="2228866" cy="2890251"/>
            </a:xfrm>
            <a:custGeom>
              <a:avLst/>
              <a:gdLst/>
              <a:ahLst/>
              <a:cxnLst/>
              <a:rect r="r" b="b" t="t" l="l"/>
              <a:pathLst>
                <a:path h="2890251" w="2228866">
                  <a:moveTo>
                    <a:pt x="0" y="0"/>
                  </a:moveTo>
                  <a:lnTo>
                    <a:pt x="2228866" y="0"/>
                  </a:lnTo>
                  <a:lnTo>
                    <a:pt x="2228866" y="2890251"/>
                  </a:lnTo>
                  <a:lnTo>
                    <a:pt x="0" y="2890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376" t="-3354" r="-163977" b="-102049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5400000">
              <a:off x="989" y="14891"/>
              <a:ext cx="2906204" cy="2876421"/>
            </a:xfrm>
            <a:custGeom>
              <a:avLst/>
              <a:gdLst/>
              <a:ahLst/>
              <a:cxnLst/>
              <a:rect r="r" b="b" t="t" l="l"/>
              <a:pathLst>
                <a:path h="2876421" w="2906204">
                  <a:moveTo>
                    <a:pt x="0" y="0"/>
                  </a:moveTo>
                  <a:lnTo>
                    <a:pt x="2906204" y="0"/>
                  </a:lnTo>
                  <a:lnTo>
                    <a:pt x="2906204" y="2876422"/>
                  </a:lnTo>
                  <a:lnTo>
                    <a:pt x="0" y="2876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170267" b="-27371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8864841" y="-8887476"/>
            <a:ext cx="13399818" cy="13399818"/>
          </a:xfrm>
          <a:custGeom>
            <a:avLst/>
            <a:gdLst/>
            <a:ahLst/>
            <a:cxnLst/>
            <a:rect r="r" b="b" t="t" l="l"/>
            <a:pathLst>
              <a:path h="13399818" w="13399818">
                <a:moveTo>
                  <a:pt x="0" y="0"/>
                </a:moveTo>
                <a:lnTo>
                  <a:pt x="13399818" y="0"/>
                </a:lnTo>
                <a:lnTo>
                  <a:pt x="13399818" y="13399819"/>
                </a:lnTo>
                <a:lnTo>
                  <a:pt x="0" y="133998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45136" y="3858970"/>
            <a:ext cx="1232873" cy="3086100"/>
            <a:chOff x="0" y="0"/>
            <a:chExt cx="324707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4707" cy="812800"/>
            </a:xfrm>
            <a:custGeom>
              <a:avLst/>
              <a:gdLst/>
              <a:ahLst/>
              <a:cxnLst/>
              <a:rect r="r" b="b" t="t" l="l"/>
              <a:pathLst>
                <a:path h="812800" w="324707">
                  <a:moveTo>
                    <a:pt x="0" y="0"/>
                  </a:moveTo>
                  <a:lnTo>
                    <a:pt x="324707" y="0"/>
                  </a:lnTo>
                  <a:lnTo>
                    <a:pt x="32470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2470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5045" y="529062"/>
            <a:ext cx="2045374" cy="3086100"/>
            <a:chOff x="0" y="0"/>
            <a:chExt cx="538699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38699" cy="812800"/>
            </a:xfrm>
            <a:custGeom>
              <a:avLst/>
              <a:gdLst/>
              <a:ahLst/>
              <a:cxnLst/>
              <a:rect r="r" b="b" t="t" l="l"/>
              <a:pathLst>
                <a:path h="812800" w="538699">
                  <a:moveTo>
                    <a:pt x="0" y="0"/>
                  </a:moveTo>
                  <a:lnTo>
                    <a:pt x="538699" y="0"/>
                  </a:lnTo>
                  <a:lnTo>
                    <a:pt x="53869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3869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293892" y="1029369"/>
            <a:ext cx="7700216" cy="10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35"/>
              </a:lnSpc>
              <a:spcBef>
                <a:spcPct val="0"/>
              </a:spcBef>
            </a:pPr>
            <a:r>
              <a:rPr lang="en-US" b="true" sz="6097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Solução Proposta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389332" y="534475"/>
            <a:ext cx="1678635" cy="1441528"/>
          </a:xfrm>
          <a:custGeom>
            <a:avLst/>
            <a:gdLst/>
            <a:ahLst/>
            <a:cxnLst/>
            <a:rect r="r" b="b" t="t" l="l"/>
            <a:pathLst>
              <a:path h="1441528" w="1678635">
                <a:moveTo>
                  <a:pt x="0" y="0"/>
                </a:moveTo>
                <a:lnTo>
                  <a:pt x="1678635" y="0"/>
                </a:lnTo>
                <a:lnTo>
                  <a:pt x="1678635" y="1441528"/>
                </a:lnTo>
                <a:lnTo>
                  <a:pt x="0" y="14415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718076" y="8124474"/>
            <a:ext cx="8096231" cy="44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2"/>
              </a:lnSpc>
              <a:spcBef>
                <a:spcPct val="0"/>
              </a:spcBef>
            </a:pPr>
            <a:r>
              <a:rPr lang="en-US" sz="26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26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igura 2 - Diagrama de C</a:t>
            </a:r>
            <a:r>
              <a:rPr lang="en-US" sz="26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aso de Uso. Fonte: Autoral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167108" y="3230420"/>
            <a:ext cx="12689800" cy="4343200"/>
            <a:chOff x="0" y="0"/>
            <a:chExt cx="16919733" cy="579093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55012" y="10301"/>
              <a:ext cx="1329220" cy="3020954"/>
            </a:xfrm>
            <a:custGeom>
              <a:avLst/>
              <a:gdLst/>
              <a:ahLst/>
              <a:cxnLst/>
              <a:rect r="r" b="b" t="t" l="l"/>
              <a:pathLst>
                <a:path h="3020954" w="1329220">
                  <a:moveTo>
                    <a:pt x="0" y="0"/>
                  </a:moveTo>
                  <a:lnTo>
                    <a:pt x="1329220" y="0"/>
                  </a:lnTo>
                  <a:lnTo>
                    <a:pt x="1329220" y="3020954"/>
                  </a:lnTo>
                  <a:lnTo>
                    <a:pt x="0" y="3020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3290156" y="10301"/>
              <a:ext cx="1329220" cy="3020954"/>
            </a:xfrm>
            <a:custGeom>
              <a:avLst/>
              <a:gdLst/>
              <a:ahLst/>
              <a:cxnLst/>
              <a:rect r="r" b="b" t="t" l="l"/>
              <a:pathLst>
                <a:path h="3020954" w="1329220">
                  <a:moveTo>
                    <a:pt x="0" y="0"/>
                  </a:moveTo>
                  <a:lnTo>
                    <a:pt x="1329219" y="0"/>
                  </a:lnTo>
                  <a:lnTo>
                    <a:pt x="1329219" y="3020954"/>
                  </a:lnTo>
                  <a:lnTo>
                    <a:pt x="0" y="3020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5683110" y="698872"/>
              <a:ext cx="2839244" cy="1643813"/>
              <a:chOff x="0" y="0"/>
              <a:chExt cx="596062" cy="34509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96062" cy="345097"/>
              </a:xfrm>
              <a:custGeom>
                <a:avLst/>
                <a:gdLst/>
                <a:ahLst/>
                <a:cxnLst/>
                <a:rect r="r" b="b" t="t" l="l"/>
                <a:pathLst>
                  <a:path h="345097" w="596062">
                    <a:moveTo>
                      <a:pt x="298031" y="0"/>
                    </a:moveTo>
                    <a:cubicBezTo>
                      <a:pt x="133433" y="0"/>
                      <a:pt x="0" y="77253"/>
                      <a:pt x="0" y="172548"/>
                    </a:cubicBezTo>
                    <a:cubicBezTo>
                      <a:pt x="0" y="267844"/>
                      <a:pt x="133433" y="345097"/>
                      <a:pt x="298031" y="345097"/>
                    </a:cubicBezTo>
                    <a:cubicBezTo>
                      <a:pt x="462629" y="345097"/>
                      <a:pt x="596062" y="267844"/>
                      <a:pt x="596062" y="172548"/>
                    </a:cubicBezTo>
                    <a:cubicBezTo>
                      <a:pt x="596062" y="77253"/>
                      <a:pt x="462629" y="0"/>
                      <a:pt x="298031" y="0"/>
                    </a:cubicBezTo>
                    <a:close/>
                  </a:path>
                </a:pathLst>
              </a:custGeom>
              <a:solidFill>
                <a:srgbClr val="00A14B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55881" y="-5747"/>
                <a:ext cx="484300" cy="3184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9864824" y="698872"/>
              <a:ext cx="2839244" cy="1643813"/>
              <a:chOff x="0" y="0"/>
              <a:chExt cx="596062" cy="345097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96062" cy="345097"/>
              </a:xfrm>
              <a:custGeom>
                <a:avLst/>
                <a:gdLst/>
                <a:ahLst/>
                <a:cxnLst/>
                <a:rect r="r" b="b" t="t" l="l"/>
                <a:pathLst>
                  <a:path h="345097" w="596062">
                    <a:moveTo>
                      <a:pt x="298031" y="0"/>
                    </a:moveTo>
                    <a:cubicBezTo>
                      <a:pt x="133433" y="0"/>
                      <a:pt x="0" y="77253"/>
                      <a:pt x="0" y="172548"/>
                    </a:cubicBezTo>
                    <a:cubicBezTo>
                      <a:pt x="0" y="267844"/>
                      <a:pt x="133433" y="345097"/>
                      <a:pt x="298031" y="345097"/>
                    </a:cubicBezTo>
                    <a:cubicBezTo>
                      <a:pt x="462629" y="345097"/>
                      <a:pt x="596062" y="267844"/>
                      <a:pt x="596062" y="172548"/>
                    </a:cubicBezTo>
                    <a:cubicBezTo>
                      <a:pt x="596062" y="77253"/>
                      <a:pt x="462629" y="0"/>
                      <a:pt x="298031" y="0"/>
                    </a:cubicBezTo>
                    <a:close/>
                  </a:path>
                </a:pathLst>
              </a:custGeom>
              <a:solidFill>
                <a:srgbClr val="97FA64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55881" y="-5747"/>
                <a:ext cx="484300" cy="3184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4080489" y="727185"/>
              <a:ext cx="2839244" cy="1643813"/>
              <a:chOff x="0" y="0"/>
              <a:chExt cx="596062" cy="345097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596062" cy="345097"/>
              </a:xfrm>
              <a:custGeom>
                <a:avLst/>
                <a:gdLst/>
                <a:ahLst/>
                <a:cxnLst/>
                <a:rect r="r" b="b" t="t" l="l"/>
                <a:pathLst>
                  <a:path h="345097" w="596062">
                    <a:moveTo>
                      <a:pt x="298031" y="0"/>
                    </a:moveTo>
                    <a:cubicBezTo>
                      <a:pt x="133433" y="0"/>
                      <a:pt x="0" y="77253"/>
                      <a:pt x="0" y="172548"/>
                    </a:cubicBezTo>
                    <a:cubicBezTo>
                      <a:pt x="0" y="267844"/>
                      <a:pt x="133433" y="345097"/>
                      <a:pt x="298031" y="345097"/>
                    </a:cubicBezTo>
                    <a:cubicBezTo>
                      <a:pt x="462629" y="345097"/>
                      <a:pt x="596062" y="267844"/>
                      <a:pt x="596062" y="172548"/>
                    </a:cubicBezTo>
                    <a:cubicBezTo>
                      <a:pt x="596062" y="77253"/>
                      <a:pt x="462629" y="0"/>
                      <a:pt x="298031" y="0"/>
                    </a:cubicBezTo>
                    <a:close/>
                  </a:path>
                </a:pathLst>
              </a:custGeom>
              <a:solidFill>
                <a:srgbClr val="CEE8C0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55881" y="-5747"/>
                <a:ext cx="484300" cy="3184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4147121"/>
              <a:ext cx="2839244" cy="1643813"/>
              <a:chOff x="0" y="0"/>
              <a:chExt cx="596062" cy="345097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96062" cy="345097"/>
              </a:xfrm>
              <a:custGeom>
                <a:avLst/>
                <a:gdLst/>
                <a:ahLst/>
                <a:cxnLst/>
                <a:rect r="r" b="b" t="t" l="l"/>
                <a:pathLst>
                  <a:path h="345097" w="596062">
                    <a:moveTo>
                      <a:pt x="298031" y="0"/>
                    </a:moveTo>
                    <a:cubicBezTo>
                      <a:pt x="133433" y="0"/>
                      <a:pt x="0" y="77253"/>
                      <a:pt x="0" y="172548"/>
                    </a:cubicBezTo>
                    <a:cubicBezTo>
                      <a:pt x="0" y="267844"/>
                      <a:pt x="133433" y="345097"/>
                      <a:pt x="298031" y="345097"/>
                    </a:cubicBezTo>
                    <a:cubicBezTo>
                      <a:pt x="462629" y="345097"/>
                      <a:pt x="596062" y="267844"/>
                      <a:pt x="596062" y="172548"/>
                    </a:cubicBezTo>
                    <a:cubicBezTo>
                      <a:pt x="596062" y="77253"/>
                      <a:pt x="462629" y="0"/>
                      <a:pt x="298031" y="0"/>
                    </a:cubicBezTo>
                    <a:close/>
                  </a:path>
                </a:pathLst>
              </a:custGeom>
              <a:solidFill>
                <a:srgbClr val="63C6F6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55881" y="-5747"/>
                <a:ext cx="484300" cy="3184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154475" y="0"/>
              <a:ext cx="530294" cy="515179"/>
              <a:chOff x="0" y="0"/>
              <a:chExt cx="309474" cy="300653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309474" cy="300653"/>
              </a:xfrm>
              <a:custGeom>
                <a:avLst/>
                <a:gdLst/>
                <a:ahLst/>
                <a:cxnLst/>
                <a:rect r="r" b="b" t="t" l="l"/>
                <a:pathLst>
                  <a:path h="300653" w="309474">
                    <a:moveTo>
                      <a:pt x="154737" y="0"/>
                    </a:moveTo>
                    <a:cubicBezTo>
                      <a:pt x="69278" y="0"/>
                      <a:pt x="0" y="67303"/>
                      <a:pt x="0" y="150326"/>
                    </a:cubicBezTo>
                    <a:cubicBezTo>
                      <a:pt x="0" y="233349"/>
                      <a:pt x="69278" y="300653"/>
                      <a:pt x="154737" y="300653"/>
                    </a:cubicBezTo>
                    <a:cubicBezTo>
                      <a:pt x="240196" y="300653"/>
                      <a:pt x="309474" y="233349"/>
                      <a:pt x="309474" y="150326"/>
                    </a:cubicBezTo>
                    <a:cubicBezTo>
                      <a:pt x="309474" y="67303"/>
                      <a:pt x="240196" y="0"/>
                      <a:pt x="154737" y="0"/>
                    </a:cubicBezTo>
                    <a:close/>
                  </a:path>
                </a:pathLst>
              </a:custGeom>
              <a:solidFill>
                <a:srgbClr val="63C6F6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29013" y="-9914"/>
                <a:ext cx="251447" cy="2823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3689619" y="0"/>
              <a:ext cx="530294" cy="515179"/>
              <a:chOff x="0" y="0"/>
              <a:chExt cx="309474" cy="300653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09474" cy="300653"/>
              </a:xfrm>
              <a:custGeom>
                <a:avLst/>
                <a:gdLst/>
                <a:ahLst/>
                <a:cxnLst/>
                <a:rect r="r" b="b" t="t" l="l"/>
                <a:pathLst>
                  <a:path h="300653" w="309474">
                    <a:moveTo>
                      <a:pt x="154737" y="0"/>
                    </a:moveTo>
                    <a:cubicBezTo>
                      <a:pt x="69278" y="0"/>
                      <a:pt x="0" y="67303"/>
                      <a:pt x="0" y="150326"/>
                    </a:cubicBezTo>
                    <a:cubicBezTo>
                      <a:pt x="0" y="233349"/>
                      <a:pt x="69278" y="300653"/>
                      <a:pt x="154737" y="300653"/>
                    </a:cubicBezTo>
                    <a:cubicBezTo>
                      <a:pt x="240196" y="300653"/>
                      <a:pt x="309474" y="233349"/>
                      <a:pt x="309474" y="150326"/>
                    </a:cubicBezTo>
                    <a:cubicBezTo>
                      <a:pt x="309474" y="67303"/>
                      <a:pt x="240196" y="0"/>
                      <a:pt x="154737" y="0"/>
                    </a:cubicBezTo>
                    <a:close/>
                  </a:path>
                </a:pathLst>
              </a:custGeom>
              <a:solidFill>
                <a:srgbClr val="00A14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29013" y="-9914"/>
                <a:ext cx="251447" cy="2823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sp>
          <p:nvSpPr>
            <p:cNvPr name="AutoShape 40" id="40"/>
            <p:cNvSpPr/>
            <p:nvPr/>
          </p:nvSpPr>
          <p:spPr>
            <a:xfrm>
              <a:off x="2205770" y="1520778"/>
              <a:ext cx="996646" cy="0"/>
            </a:xfrm>
            <a:prstGeom prst="line">
              <a:avLst/>
            </a:prstGeom>
            <a:ln cap="flat" w="47798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4738100" y="1520778"/>
              <a:ext cx="846933" cy="0"/>
            </a:xfrm>
            <a:prstGeom prst="line">
              <a:avLst/>
            </a:prstGeom>
            <a:ln cap="flat" w="47798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2" id="42"/>
            <p:cNvSpPr/>
            <p:nvPr/>
          </p:nvSpPr>
          <p:spPr>
            <a:xfrm flipH="true">
              <a:off x="1419622" y="3117185"/>
              <a:ext cx="0" cy="955744"/>
            </a:xfrm>
            <a:prstGeom prst="line">
              <a:avLst/>
            </a:prstGeom>
            <a:ln cap="flat" w="47798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8604827" y="1520778"/>
              <a:ext cx="1140502" cy="0"/>
            </a:xfrm>
            <a:prstGeom prst="line">
              <a:avLst/>
            </a:prstGeom>
            <a:ln cap="flat" w="47798">
              <a:solidFill>
                <a:srgbClr val="000000"/>
              </a:solidFill>
              <a:prstDash val="sysDash"/>
              <a:headEnd type="none" len="sm" w="sm"/>
              <a:tailEnd type="triangle" len="med" w="lg"/>
            </a:ln>
          </p:spPr>
        </p:sp>
        <p:sp>
          <p:nvSpPr>
            <p:cNvPr name="AutoShape 44" id="44"/>
            <p:cNvSpPr/>
            <p:nvPr/>
          </p:nvSpPr>
          <p:spPr>
            <a:xfrm>
              <a:off x="12826884" y="1549091"/>
              <a:ext cx="1253605" cy="0"/>
            </a:xfrm>
            <a:prstGeom prst="line">
              <a:avLst/>
            </a:prstGeom>
            <a:ln cap="flat" w="47798">
              <a:solidFill>
                <a:srgbClr val="000000"/>
              </a:solidFill>
              <a:prstDash val="sysDash"/>
              <a:headEnd type="none" len="sm" w="sm"/>
              <a:tailEnd type="triangle" len="med" w="lg"/>
            </a:ln>
          </p:spPr>
        </p:sp>
        <p:sp>
          <p:nvSpPr>
            <p:cNvPr name="TextBox 45" id="45"/>
            <p:cNvSpPr txBox="true"/>
            <p:nvPr/>
          </p:nvSpPr>
          <p:spPr>
            <a:xfrm rot="0">
              <a:off x="8522354" y="974802"/>
              <a:ext cx="1342469" cy="304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22"/>
                </a:lnSpc>
                <a:spcBef>
                  <a:spcPct val="0"/>
                </a:spcBef>
              </a:pPr>
              <a:r>
                <a:rPr lang="en-US" sz="137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&lt;&lt;extend&gt;&gt;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12704068" y="982873"/>
              <a:ext cx="1257150" cy="296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  <a:spcBef>
                  <a:spcPct val="0"/>
                </a:spcBef>
              </a:pPr>
              <a:r>
                <a:rPr lang="en-US" sz="1285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&lt;&lt;include&gt;&gt;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609805" y="4367411"/>
              <a:ext cx="2229440" cy="11890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11"/>
                </a:lnSpc>
                <a:spcBef>
                  <a:spcPct val="0"/>
                </a:spcBef>
              </a:pPr>
              <a:r>
                <a:rPr lang="en-US" b="true" sz="172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UC01 -</a:t>
              </a:r>
              <a:r>
                <a:rPr lang="en-US" sz="172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Gerenciar Usuário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6127380" y="948029"/>
              <a:ext cx="2229440" cy="11890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11"/>
                </a:lnSpc>
                <a:spcBef>
                  <a:spcPct val="0"/>
                </a:spcBef>
              </a:pPr>
              <a:r>
                <a:rPr lang="en-US" b="true" sz="172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UC02 -</a:t>
              </a:r>
              <a:r>
                <a:rPr lang="en-US" sz="172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Cadastrar Pulseira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10354891" y="911950"/>
              <a:ext cx="1922836" cy="11890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11"/>
                </a:lnSpc>
                <a:spcBef>
                  <a:spcPct val="0"/>
                </a:spcBef>
              </a:pPr>
              <a:r>
                <a:rPr lang="en-US" b="true" sz="172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UC02 -</a:t>
              </a:r>
              <a:r>
                <a:rPr lang="en-US" sz="172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Visualizar Painel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14538693" y="974802"/>
              <a:ext cx="1922836" cy="11890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11"/>
                </a:lnSpc>
                <a:spcBef>
                  <a:spcPct val="0"/>
                </a:spcBef>
              </a:pPr>
              <a:r>
                <a:rPr lang="en-US" b="true" sz="172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UC02 -</a:t>
              </a:r>
              <a:r>
                <a:rPr lang="en-US" sz="172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Visualizar Informações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5782912" y="8324919"/>
            <a:ext cx="1194342" cy="1194342"/>
            <a:chOff x="0" y="0"/>
            <a:chExt cx="1592456" cy="1592456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1592456" cy="1592456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7071" lIns="27071" bIns="27071" rIns="27071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35328" y="37255"/>
              <a:ext cx="1521800" cy="1521800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7071" lIns="27071" bIns="27071" rIns="27071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sp>
          <p:nvSpPr>
            <p:cNvPr name="Freeform 58" id="58"/>
            <p:cNvSpPr/>
            <p:nvPr/>
          </p:nvSpPr>
          <p:spPr>
            <a:xfrm flipH="false" flipV="false" rot="0">
              <a:off x="367940" y="155924"/>
              <a:ext cx="856576" cy="1280608"/>
            </a:xfrm>
            <a:custGeom>
              <a:avLst/>
              <a:gdLst/>
              <a:ahLst/>
              <a:cxnLst/>
              <a:rect r="r" b="b" t="t" l="l"/>
              <a:pathLst>
                <a:path h="1280608" w="856576">
                  <a:moveTo>
                    <a:pt x="0" y="0"/>
                  </a:moveTo>
                  <a:lnTo>
                    <a:pt x="856576" y="0"/>
                  </a:lnTo>
                  <a:lnTo>
                    <a:pt x="856576" y="1280608"/>
                  </a:lnTo>
                  <a:lnTo>
                    <a:pt x="0" y="1280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346" y="53842"/>
            <a:ext cx="2169226" cy="2179653"/>
            <a:chOff x="0" y="0"/>
            <a:chExt cx="2892302" cy="290620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4183"/>
              <a:ext cx="2888101" cy="288810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-10800000">
              <a:off x="20896" y="0"/>
              <a:ext cx="2857199" cy="2902284"/>
            </a:xfrm>
            <a:custGeom>
              <a:avLst/>
              <a:gdLst/>
              <a:ahLst/>
              <a:cxnLst/>
              <a:rect r="r" b="b" t="t" l="l"/>
              <a:pathLst>
                <a:path h="2902284" w="2857199">
                  <a:moveTo>
                    <a:pt x="0" y="0"/>
                  </a:moveTo>
                  <a:lnTo>
                    <a:pt x="2857199" y="0"/>
                  </a:lnTo>
                  <a:lnTo>
                    <a:pt x="2857199" y="2902284"/>
                  </a:lnTo>
                  <a:lnTo>
                    <a:pt x="0" y="2902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6580" t="0" r="-46961" b="-9053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5400000">
              <a:off x="332743" y="330676"/>
              <a:ext cx="2228866" cy="2890251"/>
            </a:xfrm>
            <a:custGeom>
              <a:avLst/>
              <a:gdLst/>
              <a:ahLst/>
              <a:cxnLst/>
              <a:rect r="r" b="b" t="t" l="l"/>
              <a:pathLst>
                <a:path h="2890251" w="2228866">
                  <a:moveTo>
                    <a:pt x="0" y="0"/>
                  </a:moveTo>
                  <a:lnTo>
                    <a:pt x="2228866" y="0"/>
                  </a:lnTo>
                  <a:lnTo>
                    <a:pt x="2228866" y="2890251"/>
                  </a:lnTo>
                  <a:lnTo>
                    <a:pt x="0" y="2890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376" t="-3354" r="-163977" b="-102049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5400000">
              <a:off x="989" y="14891"/>
              <a:ext cx="2906204" cy="2876421"/>
            </a:xfrm>
            <a:custGeom>
              <a:avLst/>
              <a:gdLst/>
              <a:ahLst/>
              <a:cxnLst/>
              <a:rect r="r" b="b" t="t" l="l"/>
              <a:pathLst>
                <a:path h="2876421" w="2906204">
                  <a:moveTo>
                    <a:pt x="0" y="0"/>
                  </a:moveTo>
                  <a:lnTo>
                    <a:pt x="2906204" y="0"/>
                  </a:lnTo>
                  <a:lnTo>
                    <a:pt x="2906204" y="2876422"/>
                  </a:lnTo>
                  <a:lnTo>
                    <a:pt x="0" y="2876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170267" b="-27371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8864841" y="-8887476"/>
            <a:ext cx="13399818" cy="13399818"/>
          </a:xfrm>
          <a:custGeom>
            <a:avLst/>
            <a:gdLst/>
            <a:ahLst/>
            <a:cxnLst/>
            <a:rect r="r" b="b" t="t" l="l"/>
            <a:pathLst>
              <a:path h="13399818" w="13399818">
                <a:moveTo>
                  <a:pt x="0" y="0"/>
                </a:moveTo>
                <a:lnTo>
                  <a:pt x="13399818" y="0"/>
                </a:lnTo>
                <a:lnTo>
                  <a:pt x="13399818" y="13399819"/>
                </a:lnTo>
                <a:lnTo>
                  <a:pt x="0" y="133998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45136" y="3858970"/>
            <a:ext cx="1232873" cy="3086100"/>
            <a:chOff x="0" y="0"/>
            <a:chExt cx="324707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4707" cy="812800"/>
            </a:xfrm>
            <a:custGeom>
              <a:avLst/>
              <a:gdLst/>
              <a:ahLst/>
              <a:cxnLst/>
              <a:rect r="r" b="b" t="t" l="l"/>
              <a:pathLst>
                <a:path h="812800" w="324707">
                  <a:moveTo>
                    <a:pt x="0" y="0"/>
                  </a:moveTo>
                  <a:lnTo>
                    <a:pt x="324707" y="0"/>
                  </a:lnTo>
                  <a:lnTo>
                    <a:pt x="32470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2470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5045" y="529062"/>
            <a:ext cx="2045374" cy="3086100"/>
            <a:chOff x="0" y="0"/>
            <a:chExt cx="538699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38699" cy="812800"/>
            </a:xfrm>
            <a:custGeom>
              <a:avLst/>
              <a:gdLst/>
              <a:ahLst/>
              <a:cxnLst/>
              <a:rect r="r" b="b" t="t" l="l"/>
              <a:pathLst>
                <a:path h="812800" w="538699">
                  <a:moveTo>
                    <a:pt x="0" y="0"/>
                  </a:moveTo>
                  <a:lnTo>
                    <a:pt x="538699" y="0"/>
                  </a:lnTo>
                  <a:lnTo>
                    <a:pt x="53869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3869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89332" y="534475"/>
            <a:ext cx="1678635" cy="1441528"/>
          </a:xfrm>
          <a:custGeom>
            <a:avLst/>
            <a:gdLst/>
            <a:ahLst/>
            <a:cxnLst/>
            <a:rect r="r" b="b" t="t" l="l"/>
            <a:pathLst>
              <a:path h="1441528" w="1678635">
                <a:moveTo>
                  <a:pt x="0" y="0"/>
                </a:moveTo>
                <a:lnTo>
                  <a:pt x="1678635" y="0"/>
                </a:lnTo>
                <a:lnTo>
                  <a:pt x="1678635" y="1441528"/>
                </a:lnTo>
                <a:lnTo>
                  <a:pt x="0" y="14415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5782912" y="8324919"/>
            <a:ext cx="1194342" cy="1194342"/>
            <a:chOff x="0" y="0"/>
            <a:chExt cx="1592456" cy="159245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592456" cy="1592456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7071" lIns="27071" bIns="27071" rIns="27071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35328" y="37255"/>
              <a:ext cx="1521800" cy="1521800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7071" lIns="27071" bIns="27071" rIns="27071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367940" y="155924"/>
              <a:ext cx="856576" cy="1280608"/>
            </a:xfrm>
            <a:custGeom>
              <a:avLst/>
              <a:gdLst/>
              <a:ahLst/>
              <a:cxnLst/>
              <a:rect r="r" b="b" t="t" l="l"/>
              <a:pathLst>
                <a:path h="1280608" w="856576">
                  <a:moveTo>
                    <a:pt x="0" y="0"/>
                  </a:moveTo>
                  <a:lnTo>
                    <a:pt x="856576" y="0"/>
                  </a:lnTo>
                  <a:lnTo>
                    <a:pt x="856576" y="1280608"/>
                  </a:lnTo>
                  <a:lnTo>
                    <a:pt x="0" y="1280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3896464" y="2501814"/>
            <a:ext cx="10495071" cy="5735116"/>
            <a:chOff x="0" y="0"/>
            <a:chExt cx="2764134" cy="15104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764134" cy="1510483"/>
            </a:xfrm>
            <a:custGeom>
              <a:avLst/>
              <a:gdLst/>
              <a:ahLst/>
              <a:cxnLst/>
              <a:rect r="r" b="b" t="t" l="l"/>
              <a:pathLst>
                <a:path h="1510483" w="2764134">
                  <a:moveTo>
                    <a:pt x="0" y="0"/>
                  </a:moveTo>
                  <a:lnTo>
                    <a:pt x="2764134" y="0"/>
                  </a:lnTo>
                  <a:lnTo>
                    <a:pt x="2764134" y="1510483"/>
                  </a:lnTo>
                  <a:lnTo>
                    <a:pt x="0" y="1510483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764134" cy="1548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pic>
        <p:nvPicPr>
          <p:cNvPr name="Picture 28" id="28">
            <a:hlinkClick action="ppaction://media"/>
          </p:cNvPr>
          <p:cNvPicPr>
            <a:picLocks noChangeAspect="true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4119245" y="2730609"/>
            <a:ext cx="10036575" cy="5329155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5293892" y="1029369"/>
            <a:ext cx="7700216" cy="10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35"/>
              </a:lnSpc>
              <a:spcBef>
                <a:spcPct val="0"/>
              </a:spcBef>
            </a:pPr>
            <a:r>
              <a:rPr lang="en-US" b="true" sz="6097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Solução Proposta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295304" y="8353191"/>
            <a:ext cx="5662764" cy="44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2"/>
              </a:lnSpc>
              <a:spcBef>
                <a:spcPct val="0"/>
              </a:spcBef>
            </a:pPr>
            <a:r>
              <a:rPr lang="en-US" sz="26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Vídeo 2 </a:t>
            </a:r>
            <a:r>
              <a:rPr lang="en-US" sz="26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Tela Inici</a:t>
            </a:r>
            <a:r>
              <a:rPr lang="en-US" sz="26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al.  Fonte: Autoral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346" y="53842"/>
            <a:ext cx="2169226" cy="2179653"/>
            <a:chOff x="0" y="0"/>
            <a:chExt cx="2892302" cy="290620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4183"/>
              <a:ext cx="2888101" cy="288810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-10800000">
              <a:off x="20896" y="0"/>
              <a:ext cx="2857199" cy="2902284"/>
            </a:xfrm>
            <a:custGeom>
              <a:avLst/>
              <a:gdLst/>
              <a:ahLst/>
              <a:cxnLst/>
              <a:rect r="r" b="b" t="t" l="l"/>
              <a:pathLst>
                <a:path h="2902284" w="2857199">
                  <a:moveTo>
                    <a:pt x="0" y="0"/>
                  </a:moveTo>
                  <a:lnTo>
                    <a:pt x="2857199" y="0"/>
                  </a:lnTo>
                  <a:lnTo>
                    <a:pt x="2857199" y="2902284"/>
                  </a:lnTo>
                  <a:lnTo>
                    <a:pt x="0" y="2902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6580" t="0" r="-46961" b="-9053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5400000">
              <a:off x="332743" y="330676"/>
              <a:ext cx="2228866" cy="2890251"/>
            </a:xfrm>
            <a:custGeom>
              <a:avLst/>
              <a:gdLst/>
              <a:ahLst/>
              <a:cxnLst/>
              <a:rect r="r" b="b" t="t" l="l"/>
              <a:pathLst>
                <a:path h="2890251" w="2228866">
                  <a:moveTo>
                    <a:pt x="0" y="0"/>
                  </a:moveTo>
                  <a:lnTo>
                    <a:pt x="2228866" y="0"/>
                  </a:lnTo>
                  <a:lnTo>
                    <a:pt x="2228866" y="2890251"/>
                  </a:lnTo>
                  <a:lnTo>
                    <a:pt x="0" y="2890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376" t="-3354" r="-163977" b="-102049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5400000">
              <a:off x="989" y="14891"/>
              <a:ext cx="2906204" cy="2876421"/>
            </a:xfrm>
            <a:custGeom>
              <a:avLst/>
              <a:gdLst/>
              <a:ahLst/>
              <a:cxnLst/>
              <a:rect r="r" b="b" t="t" l="l"/>
              <a:pathLst>
                <a:path h="2876421" w="2906204">
                  <a:moveTo>
                    <a:pt x="0" y="0"/>
                  </a:moveTo>
                  <a:lnTo>
                    <a:pt x="2906204" y="0"/>
                  </a:lnTo>
                  <a:lnTo>
                    <a:pt x="2906204" y="2876422"/>
                  </a:lnTo>
                  <a:lnTo>
                    <a:pt x="0" y="2876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170267" b="-27371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8864841" y="-8887476"/>
            <a:ext cx="13399818" cy="13399818"/>
          </a:xfrm>
          <a:custGeom>
            <a:avLst/>
            <a:gdLst/>
            <a:ahLst/>
            <a:cxnLst/>
            <a:rect r="r" b="b" t="t" l="l"/>
            <a:pathLst>
              <a:path h="13399818" w="13399818">
                <a:moveTo>
                  <a:pt x="0" y="0"/>
                </a:moveTo>
                <a:lnTo>
                  <a:pt x="13399818" y="0"/>
                </a:lnTo>
                <a:lnTo>
                  <a:pt x="13399818" y="13399819"/>
                </a:lnTo>
                <a:lnTo>
                  <a:pt x="0" y="133998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45136" y="3858970"/>
            <a:ext cx="1232873" cy="3086100"/>
            <a:chOff x="0" y="0"/>
            <a:chExt cx="324707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4707" cy="812800"/>
            </a:xfrm>
            <a:custGeom>
              <a:avLst/>
              <a:gdLst/>
              <a:ahLst/>
              <a:cxnLst/>
              <a:rect r="r" b="b" t="t" l="l"/>
              <a:pathLst>
                <a:path h="812800" w="324707">
                  <a:moveTo>
                    <a:pt x="0" y="0"/>
                  </a:moveTo>
                  <a:lnTo>
                    <a:pt x="324707" y="0"/>
                  </a:lnTo>
                  <a:lnTo>
                    <a:pt x="32470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2470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878009" y="529062"/>
            <a:ext cx="1922411" cy="3086100"/>
            <a:chOff x="0" y="0"/>
            <a:chExt cx="506314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6314" cy="812800"/>
            </a:xfrm>
            <a:custGeom>
              <a:avLst/>
              <a:gdLst/>
              <a:ahLst/>
              <a:cxnLst/>
              <a:rect r="r" b="b" t="t" l="l"/>
              <a:pathLst>
                <a:path h="812800" w="506314">
                  <a:moveTo>
                    <a:pt x="0" y="0"/>
                  </a:moveTo>
                  <a:lnTo>
                    <a:pt x="506314" y="0"/>
                  </a:lnTo>
                  <a:lnTo>
                    <a:pt x="5063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0631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89332" y="534475"/>
            <a:ext cx="1678635" cy="1441528"/>
          </a:xfrm>
          <a:custGeom>
            <a:avLst/>
            <a:gdLst/>
            <a:ahLst/>
            <a:cxnLst/>
            <a:rect r="r" b="b" t="t" l="l"/>
            <a:pathLst>
              <a:path h="1441528" w="1678635">
                <a:moveTo>
                  <a:pt x="0" y="0"/>
                </a:moveTo>
                <a:lnTo>
                  <a:pt x="1678635" y="0"/>
                </a:lnTo>
                <a:lnTo>
                  <a:pt x="1678635" y="1441528"/>
                </a:lnTo>
                <a:lnTo>
                  <a:pt x="0" y="14415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5782912" y="8324919"/>
            <a:ext cx="1194342" cy="1194342"/>
            <a:chOff x="0" y="0"/>
            <a:chExt cx="1592456" cy="159245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592456" cy="1592456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7071" lIns="27071" bIns="27071" rIns="27071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35328" y="37255"/>
              <a:ext cx="1521800" cy="1521800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7071" lIns="27071" bIns="27071" rIns="27071"/>
              <a:lstStyle/>
              <a:p>
                <a:pPr algn="ctr">
                  <a:lnSpc>
                    <a:spcPts val="2664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367940" y="155924"/>
              <a:ext cx="856576" cy="1280608"/>
            </a:xfrm>
            <a:custGeom>
              <a:avLst/>
              <a:gdLst/>
              <a:ahLst/>
              <a:cxnLst/>
              <a:rect r="r" b="b" t="t" l="l"/>
              <a:pathLst>
                <a:path h="1280608" w="856576">
                  <a:moveTo>
                    <a:pt x="0" y="0"/>
                  </a:moveTo>
                  <a:lnTo>
                    <a:pt x="856576" y="0"/>
                  </a:lnTo>
                  <a:lnTo>
                    <a:pt x="856576" y="1280608"/>
                  </a:lnTo>
                  <a:lnTo>
                    <a:pt x="0" y="1280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2750529" y="3118896"/>
            <a:ext cx="12786942" cy="3466040"/>
            <a:chOff x="0" y="0"/>
            <a:chExt cx="17049256" cy="4621386"/>
          </a:xfrm>
        </p:grpSpPr>
        <p:sp>
          <p:nvSpPr>
            <p:cNvPr name="AutoShape 26" id="26"/>
            <p:cNvSpPr/>
            <p:nvPr/>
          </p:nvSpPr>
          <p:spPr>
            <a:xfrm>
              <a:off x="145" y="28008"/>
              <a:ext cx="17049065" cy="0"/>
            </a:xfrm>
            <a:prstGeom prst="line">
              <a:avLst/>
            </a:prstGeom>
            <a:ln cap="flat" w="56017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flipV="true">
              <a:off x="96" y="4565369"/>
              <a:ext cx="17049115" cy="28008"/>
            </a:xfrm>
            <a:prstGeom prst="line">
              <a:avLst/>
            </a:prstGeom>
            <a:ln cap="flat" w="56017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8" id="28"/>
            <p:cNvSpPr txBox="true"/>
            <p:nvPr/>
          </p:nvSpPr>
          <p:spPr>
            <a:xfrm rot="0">
              <a:off x="145" y="479056"/>
              <a:ext cx="1821851" cy="481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7"/>
                </a:lnSpc>
              </a:pPr>
              <a:r>
                <a:rPr lang="en-US" sz="220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Variáveis</a:t>
              </a:r>
            </a:p>
          </p:txBody>
        </p:sp>
        <p:sp>
          <p:nvSpPr>
            <p:cNvPr name="AutoShape 29" id="29"/>
            <p:cNvSpPr/>
            <p:nvPr/>
          </p:nvSpPr>
          <p:spPr>
            <a:xfrm flipV="true">
              <a:off x="46" y="1324735"/>
              <a:ext cx="17049164" cy="28008"/>
            </a:xfrm>
            <a:prstGeom prst="line">
              <a:avLst/>
            </a:prstGeom>
            <a:ln cap="flat" w="56017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>
              <a:off x="4521484" y="28008"/>
              <a:ext cx="0" cy="4537361"/>
            </a:xfrm>
            <a:prstGeom prst="line">
              <a:avLst/>
            </a:prstGeom>
            <a:ln cap="flat" w="56017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4493476" y="807578"/>
              <a:ext cx="12555734" cy="0"/>
            </a:xfrm>
            <a:prstGeom prst="line">
              <a:avLst/>
            </a:prstGeom>
            <a:ln cap="flat" w="56017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2" id="32"/>
            <p:cNvSpPr txBox="true"/>
            <p:nvPr/>
          </p:nvSpPr>
          <p:spPr>
            <a:xfrm rot="0">
              <a:off x="5205032" y="843165"/>
              <a:ext cx="316893" cy="481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7"/>
                </a:lnSpc>
              </a:pPr>
              <a:r>
                <a:rPr lang="en-US" sz="220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9801632" y="157959"/>
              <a:ext cx="1490702" cy="481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7"/>
                </a:lnSpc>
              </a:pPr>
              <a:r>
                <a:rPr lang="en-US" sz="220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Escores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6495825" y="843165"/>
              <a:ext cx="277902" cy="481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7"/>
                </a:lnSpc>
              </a:pPr>
              <a:r>
                <a:rPr lang="en-US" sz="220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7990532" y="811491"/>
              <a:ext cx="277902" cy="481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7"/>
                </a:lnSpc>
              </a:pPr>
              <a:r>
                <a:rPr lang="en-US" sz="220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9662681" y="843165"/>
              <a:ext cx="277902" cy="481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7"/>
                </a:lnSpc>
              </a:pPr>
              <a:r>
                <a:rPr lang="en-US" sz="220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1397580" y="843165"/>
              <a:ext cx="277902" cy="481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7"/>
                </a:lnSpc>
              </a:pPr>
              <a:r>
                <a:rPr lang="en-US" sz="220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13373356" y="829161"/>
              <a:ext cx="277902" cy="481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7"/>
                </a:lnSpc>
              </a:pPr>
              <a:r>
                <a:rPr lang="en-US" sz="220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5834040" y="769478"/>
              <a:ext cx="277902" cy="481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7"/>
                </a:lnSpc>
              </a:pPr>
              <a:r>
                <a:rPr lang="en-US" sz="220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46" y="2240105"/>
              <a:ext cx="4679156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Frequência respiratória (rpm)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46" y="2792807"/>
              <a:ext cx="5578083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Frequência arterial sistólica (mmHg)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46" y="3359977"/>
              <a:ext cx="5578083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Nível de consciência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145" y="3934381"/>
              <a:ext cx="5578083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Temperatura (°C)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145" y="1704100"/>
              <a:ext cx="4679156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Frequência Cardíaca (bpm)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9353517" y="1683774"/>
              <a:ext cx="1106983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51 - 100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9538629" y="2219779"/>
              <a:ext cx="830499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9 - 14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9254798" y="2772481"/>
              <a:ext cx="1177694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101 - 199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9480101" y="3495565"/>
              <a:ext cx="727089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Alerta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9142790" y="4069970"/>
              <a:ext cx="1401710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35,1 - 37,8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12924052" y="1683774"/>
              <a:ext cx="1331050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111 - 120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13125657" y="2233734"/>
              <a:ext cx="830499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21 - 29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13151510" y="2786435"/>
              <a:ext cx="778794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≥ 200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12709781" y="3509520"/>
              <a:ext cx="1925848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Resposta à dor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13247924" y="4087429"/>
              <a:ext cx="807932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&lt; 37,8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10912824" y="1683774"/>
              <a:ext cx="1331050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 101 - 110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11114429" y="2233734"/>
              <a:ext cx="830499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15 - 20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10698553" y="3509520"/>
              <a:ext cx="1925848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Confuso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15307271" y="1704100"/>
              <a:ext cx="1331050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  &gt; 120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15508877" y="2254060"/>
              <a:ext cx="830499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  ≥ 30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15093001" y="3529846"/>
              <a:ext cx="1925848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 Inconsciente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7750298" y="1683774"/>
              <a:ext cx="1106983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41 - 50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7651579" y="2772481"/>
              <a:ext cx="1177694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81 - 100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7539571" y="4069970"/>
              <a:ext cx="1401710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6144648" y="1683774"/>
              <a:ext cx="1106983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   ≤ 40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6329760" y="2219779"/>
              <a:ext cx="830499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 &lt; 9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6045929" y="2772481"/>
              <a:ext cx="1177694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 71 - 80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5933921" y="4069970"/>
              <a:ext cx="1401710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≤ 35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4679301" y="2792807"/>
              <a:ext cx="1177694" cy="34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  <a:r>
                <a:rPr lang="en-US" sz="154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≤ 70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4018143" y="7146214"/>
            <a:ext cx="3435100" cy="1491890"/>
            <a:chOff x="0" y="0"/>
            <a:chExt cx="4580134" cy="1989187"/>
          </a:xfrm>
        </p:grpSpPr>
        <p:sp>
          <p:nvSpPr>
            <p:cNvPr name="Freeform 70" id="70"/>
            <p:cNvSpPr/>
            <p:nvPr/>
          </p:nvSpPr>
          <p:spPr>
            <a:xfrm flipH="false" flipV="false" rot="-5400000">
              <a:off x="1295474" y="-1295474"/>
              <a:ext cx="1989187" cy="4580134"/>
            </a:xfrm>
            <a:custGeom>
              <a:avLst/>
              <a:gdLst/>
              <a:ahLst/>
              <a:cxnLst/>
              <a:rect r="r" b="b" t="t" l="l"/>
              <a:pathLst>
                <a:path h="4580134" w="1989187">
                  <a:moveTo>
                    <a:pt x="0" y="0"/>
                  </a:moveTo>
                  <a:lnTo>
                    <a:pt x="1989186" y="0"/>
                  </a:lnTo>
                  <a:lnTo>
                    <a:pt x="1989186" y="4580134"/>
                  </a:lnTo>
                  <a:lnTo>
                    <a:pt x="0" y="4580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-18840"/>
              </a:stretch>
            </a:blipFill>
          </p:spPr>
        </p:sp>
        <p:sp>
          <p:nvSpPr>
            <p:cNvPr name="TextBox 71" id="71"/>
            <p:cNvSpPr txBox="true"/>
            <p:nvPr/>
          </p:nvSpPr>
          <p:spPr>
            <a:xfrm rot="0">
              <a:off x="339051" y="529644"/>
              <a:ext cx="3902033" cy="897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8"/>
                </a:lnSpc>
                <a:spcBef>
                  <a:spcPct val="0"/>
                </a:spcBef>
              </a:pPr>
              <a:r>
                <a:rPr lang="en-US" b="true" sz="197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Ambiente Controlado:</a:t>
              </a:r>
              <a:r>
                <a:rPr lang="en-US" sz="197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Simulação de cenários.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11570772" y="7146214"/>
            <a:ext cx="3435100" cy="1491890"/>
            <a:chOff x="0" y="0"/>
            <a:chExt cx="4580134" cy="1989187"/>
          </a:xfrm>
        </p:grpSpPr>
        <p:sp>
          <p:nvSpPr>
            <p:cNvPr name="Freeform 73" id="73"/>
            <p:cNvSpPr/>
            <p:nvPr/>
          </p:nvSpPr>
          <p:spPr>
            <a:xfrm flipH="false" flipV="false" rot="-5400000">
              <a:off x="1295474" y="-1295474"/>
              <a:ext cx="1989187" cy="4580134"/>
            </a:xfrm>
            <a:custGeom>
              <a:avLst/>
              <a:gdLst/>
              <a:ahLst/>
              <a:cxnLst/>
              <a:rect r="r" b="b" t="t" l="l"/>
              <a:pathLst>
                <a:path h="4580134" w="1989187">
                  <a:moveTo>
                    <a:pt x="0" y="0"/>
                  </a:moveTo>
                  <a:lnTo>
                    <a:pt x="1989186" y="0"/>
                  </a:lnTo>
                  <a:lnTo>
                    <a:pt x="1989186" y="4580134"/>
                  </a:lnTo>
                  <a:lnTo>
                    <a:pt x="0" y="4580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-18840"/>
              </a:stretch>
            </a:blipFill>
          </p:spPr>
        </p:sp>
        <p:sp>
          <p:nvSpPr>
            <p:cNvPr name="TextBox 74" id="74"/>
            <p:cNvSpPr txBox="true"/>
            <p:nvPr/>
          </p:nvSpPr>
          <p:spPr>
            <a:xfrm rot="0">
              <a:off x="339051" y="529644"/>
              <a:ext cx="3902033" cy="897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8"/>
                </a:lnSpc>
                <a:spcBef>
                  <a:spcPct val="0"/>
                </a:spcBef>
              </a:pPr>
              <a:r>
                <a:rPr lang="en-US" b="true" sz="197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</a:t>
              </a:r>
              <a:r>
                <a:rPr lang="en-US" b="true" sz="197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ados: </a:t>
              </a:r>
              <a:r>
                <a:rPr lang="en-US" sz="197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Coletados pelas autoras.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7792771" y="7146214"/>
            <a:ext cx="3435100" cy="1491890"/>
            <a:chOff x="0" y="0"/>
            <a:chExt cx="4580134" cy="1989187"/>
          </a:xfrm>
        </p:grpSpPr>
        <p:sp>
          <p:nvSpPr>
            <p:cNvPr name="Freeform 76" id="76"/>
            <p:cNvSpPr/>
            <p:nvPr/>
          </p:nvSpPr>
          <p:spPr>
            <a:xfrm flipH="false" flipV="false" rot="-5400000">
              <a:off x="1295474" y="-1295474"/>
              <a:ext cx="1989187" cy="4580134"/>
            </a:xfrm>
            <a:custGeom>
              <a:avLst/>
              <a:gdLst/>
              <a:ahLst/>
              <a:cxnLst/>
              <a:rect r="r" b="b" t="t" l="l"/>
              <a:pathLst>
                <a:path h="4580134" w="1989187">
                  <a:moveTo>
                    <a:pt x="0" y="0"/>
                  </a:moveTo>
                  <a:lnTo>
                    <a:pt x="1989186" y="0"/>
                  </a:lnTo>
                  <a:lnTo>
                    <a:pt x="1989186" y="4580134"/>
                  </a:lnTo>
                  <a:lnTo>
                    <a:pt x="0" y="4580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-18840"/>
              </a:stretch>
            </a:blipFill>
          </p:spPr>
        </p:sp>
        <p:sp>
          <p:nvSpPr>
            <p:cNvPr name="TextBox 77" id="77"/>
            <p:cNvSpPr txBox="true"/>
            <p:nvPr/>
          </p:nvSpPr>
          <p:spPr>
            <a:xfrm rot="0">
              <a:off x="339051" y="295325"/>
              <a:ext cx="3902033" cy="1360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8"/>
                </a:lnSpc>
                <a:spcBef>
                  <a:spcPct val="0"/>
                </a:spcBef>
              </a:pPr>
              <a:r>
                <a:rPr lang="en-US" b="true" sz="197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Referenci</a:t>
              </a:r>
              <a:r>
                <a:rPr lang="en-US" b="true" sz="197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al Clínico: </a:t>
              </a:r>
              <a:r>
                <a:rPr lang="en-US" sz="197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Sistema MEWS para avaliação de risco.</a:t>
              </a:r>
            </a:p>
          </p:txBody>
        </p:sp>
      </p:grpSp>
      <p:sp>
        <p:nvSpPr>
          <p:cNvPr name="TextBox 78" id="78"/>
          <p:cNvSpPr txBox="true"/>
          <p:nvPr/>
        </p:nvSpPr>
        <p:spPr>
          <a:xfrm rot="0">
            <a:off x="4384044" y="1140939"/>
            <a:ext cx="10255927" cy="10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35"/>
              </a:lnSpc>
              <a:spcBef>
                <a:spcPct val="0"/>
              </a:spcBef>
            </a:pPr>
            <a:r>
              <a:rPr lang="en-US" b="true" sz="6097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Solução Proposta: Testes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DAGmJwjTQFw</dc:identifier>
  <dcterms:modified xsi:type="dcterms:W3CDTF">2011-08-01T06:04:30Z</dcterms:modified>
  <cp:revision>1</cp:revision>
  <dc:title>DSIM - Apresentação</dc:title>
</cp:coreProperties>
</file>